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37"/>
  </p:notesMasterIdLst>
  <p:sldIdLst>
    <p:sldId id="256" r:id="rId2"/>
    <p:sldId id="258" r:id="rId3"/>
    <p:sldId id="259" r:id="rId4"/>
    <p:sldId id="260" r:id="rId5"/>
    <p:sldId id="302" r:id="rId6"/>
    <p:sldId id="261" r:id="rId7"/>
    <p:sldId id="300" r:id="rId8"/>
    <p:sldId id="305" r:id="rId9"/>
    <p:sldId id="308" r:id="rId10"/>
    <p:sldId id="310" r:id="rId11"/>
    <p:sldId id="262" r:id="rId12"/>
    <p:sldId id="263" r:id="rId13"/>
    <p:sldId id="303" r:id="rId14"/>
    <p:sldId id="267" r:id="rId15"/>
    <p:sldId id="269" r:id="rId16"/>
    <p:sldId id="311" r:id="rId17"/>
    <p:sldId id="264" r:id="rId18"/>
    <p:sldId id="312" r:id="rId19"/>
    <p:sldId id="271" r:id="rId20"/>
    <p:sldId id="315" r:id="rId21"/>
    <p:sldId id="314" r:id="rId22"/>
    <p:sldId id="268" r:id="rId23"/>
    <p:sldId id="274" r:id="rId24"/>
    <p:sldId id="265" r:id="rId25"/>
    <p:sldId id="321" r:id="rId26"/>
    <p:sldId id="323" r:id="rId27"/>
    <p:sldId id="324" r:id="rId28"/>
    <p:sldId id="277" r:id="rId29"/>
    <p:sldId id="325" r:id="rId30"/>
    <p:sldId id="327" r:id="rId31"/>
    <p:sldId id="320" r:id="rId32"/>
    <p:sldId id="328" r:id="rId33"/>
    <p:sldId id="329" r:id="rId34"/>
    <p:sldId id="331" r:id="rId35"/>
    <p:sldId id="318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7CC"/>
    <a:srgbClr val="3A6D86"/>
    <a:srgbClr val="B6C9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6295D2-62BD-4467-8CCE-A05D5415AD9F}">
  <a:tblStyle styleId="{106295D2-62BD-4467-8CCE-A05D5415AD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1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1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216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043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73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067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4" r:id="rId14"/>
    <p:sldLayoutId id="2147483665" r:id="rId15"/>
    <p:sldLayoutId id="2147483667" r:id="rId16"/>
    <p:sldLayoutId id="214748367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>
            <a:off x="7145675" y="3267244"/>
            <a:ext cx="1804766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Exo 2"/>
              </a:rPr>
              <a:t>16481 Nikola </a:t>
            </a:r>
            <a:r>
              <a:rPr lang="sr-Latn-RS" sz="1400" b="1" dirty="0">
                <a:latin typeface="Exo 2"/>
              </a:rPr>
              <a:t>Begović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400" b="1" dirty="0">
                <a:latin typeface="Exo 2"/>
              </a:rPr>
              <a:t>16489 David Bosnić</a:t>
            </a:r>
            <a:endParaRPr sz="1400" b="1" dirty="0">
              <a:latin typeface="Exo 2"/>
            </a:endParaRPr>
          </a:p>
        </p:txBody>
      </p:sp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NUCLIO</a:t>
            </a:r>
            <a:endParaRPr dirty="0">
              <a:solidFill>
                <a:schemeClr val="tx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Serverless Platform for Automated Data Science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142" name="Google Shape;142;p30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Servisi</a:t>
            </a:r>
            <a:endParaRPr dirty="0"/>
          </a:p>
        </p:txBody>
      </p:sp>
      <p:sp>
        <p:nvSpPr>
          <p:cNvPr id="274" name="Google Shape;274;p4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Procesor</a:t>
            </a:r>
            <a:endParaRPr dirty="0"/>
          </a:p>
        </p:txBody>
      </p:sp>
      <p:sp>
        <p:nvSpPr>
          <p:cNvPr id="275" name="Google Shape;275;p4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</a:rPr>
              <a:t>Procesor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osluškuje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jedan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ili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više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okidača</a:t>
            </a:r>
            <a:r>
              <a:rPr lang="en-US" dirty="0">
                <a:solidFill>
                  <a:schemeClr val="dk1"/>
                </a:solidFill>
              </a:rPr>
              <a:t> (</a:t>
            </a:r>
            <a:r>
              <a:rPr lang="en-US" dirty="0" err="1">
                <a:solidFill>
                  <a:schemeClr val="dk1"/>
                </a:solidFill>
              </a:rPr>
              <a:t>na</a:t>
            </a:r>
            <a:r>
              <a:rPr lang="en-US" dirty="0">
                <a:solidFill>
                  <a:schemeClr val="dk1"/>
                </a:solidFill>
              </a:rPr>
              <a:t> primer, HTTP, red </a:t>
            </a:r>
            <a:r>
              <a:rPr lang="en-US" dirty="0" err="1">
                <a:solidFill>
                  <a:schemeClr val="dk1"/>
                </a:solidFill>
              </a:rPr>
              <a:t>poruka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ili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strim</a:t>
            </a:r>
            <a:r>
              <a:rPr lang="en-US" dirty="0">
                <a:solidFill>
                  <a:schemeClr val="dk1"/>
                </a:solidFill>
              </a:rPr>
              <a:t>) </a:t>
            </a:r>
            <a:r>
              <a:rPr lang="en-US" dirty="0" err="1">
                <a:solidFill>
                  <a:schemeClr val="dk1"/>
                </a:solidFill>
              </a:rPr>
              <a:t>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izvršava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korisničke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funkcije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jednim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ili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više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paralelnih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workera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76" name="Google Shape;276;p4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Kontroler</a:t>
            </a:r>
            <a:endParaRPr dirty="0"/>
          </a:p>
        </p:txBody>
      </p:sp>
      <p:sp>
        <p:nvSpPr>
          <p:cNvPr id="277" name="Google Shape;277;p40"/>
          <p:cNvSpPr txBox="1">
            <a:spLocks noGrp="1"/>
          </p:cNvSpPr>
          <p:nvPr>
            <p:ph type="subTitle" idx="4"/>
          </p:nvPr>
        </p:nvSpPr>
        <p:spPr>
          <a:xfrm>
            <a:off x="3448072" y="1914097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</a:rPr>
              <a:t>Kontroler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prihvata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specifikacije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funkcija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izvora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događaja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poziva</a:t>
            </a:r>
            <a:r>
              <a:rPr lang="en-US" dirty="0">
                <a:solidFill>
                  <a:schemeClr val="dk1"/>
                </a:solidFill>
              </a:rPr>
              <a:t> builder-e </a:t>
            </a:r>
            <a:r>
              <a:rPr lang="en-US" dirty="0" err="1">
                <a:solidFill>
                  <a:schemeClr val="dk1"/>
                </a:solidFill>
              </a:rPr>
              <a:t>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procesore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putem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platforme</a:t>
            </a:r>
            <a:r>
              <a:rPr lang="en-US" dirty="0">
                <a:solidFill>
                  <a:schemeClr val="dk1"/>
                </a:solidFill>
              </a:rPr>
              <a:t> za </a:t>
            </a:r>
            <a:r>
              <a:rPr lang="en-US" dirty="0" err="1">
                <a:solidFill>
                  <a:schemeClr val="dk1"/>
                </a:solidFill>
              </a:rPr>
              <a:t>orkestraciju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upravlja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životnim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ciklusom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verzijama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78" name="Google Shape;278;p4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Scaler</a:t>
            </a:r>
            <a:endParaRPr dirty="0"/>
          </a:p>
        </p:txBody>
      </p:sp>
      <p:sp>
        <p:nvSpPr>
          <p:cNvPr id="279" name="Google Shape;279;p4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Scaler je </a:t>
            </a:r>
            <a:r>
              <a:rPr lang="en-US" dirty="0" err="1">
                <a:solidFill>
                  <a:schemeClr val="dk1"/>
                </a:solidFill>
              </a:rPr>
              <a:t>dizajniran</a:t>
            </a:r>
            <a:r>
              <a:rPr lang="en-US" dirty="0">
                <a:solidFill>
                  <a:schemeClr val="dk1"/>
                </a:solidFill>
              </a:rPr>
              <a:t> za </a:t>
            </a:r>
            <a:r>
              <a:rPr lang="en-US" dirty="0" err="1">
                <a:solidFill>
                  <a:schemeClr val="dk1"/>
                </a:solidFill>
              </a:rPr>
              <a:t>automatsko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skaliranje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skaliranje</a:t>
            </a:r>
            <a:r>
              <a:rPr lang="en-US" dirty="0">
                <a:solidFill>
                  <a:schemeClr val="dk1"/>
                </a:solidFill>
              </a:rPr>
              <a:t> do </a:t>
            </a:r>
            <a:r>
              <a:rPr lang="en-US" dirty="0" err="1">
                <a:solidFill>
                  <a:schemeClr val="dk1"/>
                </a:solidFill>
              </a:rPr>
              <a:t>nule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sr-Latn-RS" dirty="0">
                <a:solidFill>
                  <a:schemeClr val="dk1"/>
                </a:solidFill>
              </a:rPr>
              <a:t>buđenja </a:t>
            </a:r>
            <a:r>
              <a:rPr lang="en-US" dirty="0" err="1">
                <a:solidFill>
                  <a:schemeClr val="dk1"/>
                </a:solidFill>
              </a:rPr>
              <a:t>funkcije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na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osnovu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opterećenja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upotrebe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funkcije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280" name="Google Shape;280;p40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0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40"/>
          <p:cNvSpPr/>
          <p:nvPr/>
        </p:nvSpPr>
        <p:spPr>
          <a:xfrm>
            <a:off x="1576050" y="1853650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0"/>
          <p:cNvSpPr/>
          <p:nvPr/>
        </p:nvSpPr>
        <p:spPr>
          <a:xfrm>
            <a:off x="4249650" y="3516549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0"/>
          <p:cNvSpPr/>
          <p:nvPr/>
        </p:nvSpPr>
        <p:spPr>
          <a:xfrm>
            <a:off x="6923250" y="1855160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40"/>
          <p:cNvGrpSpPr/>
          <p:nvPr/>
        </p:nvGrpSpPr>
        <p:grpSpPr>
          <a:xfrm>
            <a:off x="1733606" y="2012194"/>
            <a:ext cx="329595" cy="327598"/>
            <a:chOff x="-6689825" y="3992050"/>
            <a:chExt cx="293025" cy="291250"/>
          </a:xfrm>
        </p:grpSpPr>
        <p:sp>
          <p:nvSpPr>
            <p:cNvPr id="286" name="Google Shape;286;p40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0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0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0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0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0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0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0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0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0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0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0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40"/>
          <p:cNvGrpSpPr/>
          <p:nvPr/>
        </p:nvGrpSpPr>
        <p:grpSpPr>
          <a:xfrm>
            <a:off x="7080796" y="2013156"/>
            <a:ext cx="330494" cy="328723"/>
            <a:chOff x="-3031325" y="3597450"/>
            <a:chExt cx="293825" cy="292250"/>
          </a:xfrm>
        </p:grpSpPr>
        <p:sp>
          <p:nvSpPr>
            <p:cNvPr id="299" name="Google Shape;299;p40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0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0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0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40"/>
          <p:cNvGrpSpPr/>
          <p:nvPr/>
        </p:nvGrpSpPr>
        <p:grpSpPr>
          <a:xfrm>
            <a:off x="4406312" y="3674544"/>
            <a:ext cx="331366" cy="328695"/>
            <a:chOff x="-5613150" y="3991275"/>
            <a:chExt cx="294600" cy="292225"/>
          </a:xfrm>
        </p:grpSpPr>
        <p:sp>
          <p:nvSpPr>
            <p:cNvPr id="304" name="Google Shape;304;p40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0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0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4785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sr-Latn-RS" sz="3600" dirty="0"/>
              <a:t>Quick-start koraci</a:t>
            </a:r>
          </a:p>
        </p:txBody>
      </p:sp>
      <p:sp>
        <p:nvSpPr>
          <p:cNvPr id="220" name="Google Shape;220;p36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21" name="Google Shape;221;p36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sr-Latn-RS" dirty="0"/>
              <a:t>Koraci</a:t>
            </a:r>
            <a:endParaRPr dirty="0"/>
          </a:p>
        </p:txBody>
      </p:sp>
      <p:sp>
        <p:nvSpPr>
          <p:cNvPr id="230" name="Google Shape;230;p37"/>
          <p:cNvSpPr txBox="1">
            <a:spLocks noGrp="1"/>
          </p:cNvSpPr>
          <p:nvPr>
            <p:ph type="subTitle" idx="1"/>
          </p:nvPr>
        </p:nvSpPr>
        <p:spPr>
          <a:xfrm>
            <a:off x="633422" y="1963864"/>
            <a:ext cx="8216902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Najjednostavniji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način</a:t>
            </a:r>
            <a:r>
              <a:rPr lang="en-US" dirty="0">
                <a:solidFill>
                  <a:schemeClr val="dk1"/>
                </a:solidFill>
              </a:rPr>
              <a:t> za </a:t>
            </a:r>
            <a:r>
              <a:rPr lang="en-US" dirty="0" err="1">
                <a:solidFill>
                  <a:schemeClr val="dk1"/>
                </a:solidFill>
              </a:rPr>
              <a:t>istraživanje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Nuclia</a:t>
            </a:r>
            <a:r>
              <a:rPr lang="en-US" dirty="0">
                <a:solidFill>
                  <a:schemeClr val="dk1"/>
                </a:solidFill>
              </a:rPr>
              <a:t> je </a:t>
            </a:r>
            <a:r>
              <a:rPr lang="en-US" dirty="0" err="1">
                <a:solidFill>
                  <a:schemeClr val="dk1"/>
                </a:solidFill>
              </a:rPr>
              <a:t>pokretanje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njegovog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grafičkog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korisničkog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interfejsa</a:t>
            </a:r>
            <a:r>
              <a:rPr lang="en-US" dirty="0">
                <a:solidFill>
                  <a:schemeClr val="dk1"/>
                </a:solidFill>
              </a:rPr>
              <a:t> (GUI) </a:t>
            </a:r>
            <a:r>
              <a:rPr lang="en-US" dirty="0" err="1">
                <a:solidFill>
                  <a:schemeClr val="dk1"/>
                </a:solidFill>
              </a:rPr>
              <a:t>Nuclio</a:t>
            </a:r>
            <a:r>
              <a:rPr lang="en-US" dirty="0">
                <a:solidFill>
                  <a:schemeClr val="dk1"/>
                </a:solidFill>
              </a:rPr>
              <a:t> dashboard. </a:t>
            </a:r>
            <a:endParaRPr lang="sr-Latn-RS" dirty="0">
              <a:solidFill>
                <a:schemeClr val="dk1"/>
              </a:solidFill>
            </a:endParaRP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Sve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što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sr-Latn-RS" dirty="0">
                <a:solidFill>
                  <a:schemeClr val="dk1"/>
                </a:solidFill>
              </a:rPr>
              <a:t>je potrebno </a:t>
            </a:r>
            <a:r>
              <a:rPr lang="en-US" dirty="0">
                <a:solidFill>
                  <a:schemeClr val="dk1"/>
                </a:solidFill>
              </a:rPr>
              <a:t>za </a:t>
            </a:r>
            <a:r>
              <a:rPr lang="en-US" dirty="0" err="1">
                <a:solidFill>
                  <a:schemeClr val="dk1"/>
                </a:solidFill>
              </a:rPr>
              <a:t>pokretanje</a:t>
            </a:r>
            <a:r>
              <a:rPr lang="en-US" dirty="0">
                <a:solidFill>
                  <a:schemeClr val="dk1"/>
                </a:solidFill>
              </a:rPr>
              <a:t> je Docker:</a:t>
            </a:r>
            <a:r>
              <a:rPr lang="sr-Latn-RS" dirty="0">
                <a:solidFill>
                  <a:schemeClr val="dk1"/>
                </a:solidFill>
              </a:rPr>
              <a:t> </a:t>
            </a:r>
            <a:br>
              <a:rPr lang="sr-Latn-RS" dirty="0">
                <a:solidFill>
                  <a:schemeClr val="dk1"/>
                </a:solidFill>
              </a:rPr>
            </a:br>
            <a:r>
              <a:rPr lang="en-US" sz="1050" b="1" i="1" dirty="0">
                <a:solidFill>
                  <a:schemeClr val="dk1"/>
                </a:solidFill>
                <a:latin typeface="Consolas" panose="020B0609020204030204" pitchFamily="49" charset="0"/>
              </a:rPr>
              <a:t>docker run -p 8070:8070 -v /var/run/</a:t>
            </a:r>
            <a:r>
              <a:rPr lang="en-US" sz="1050" b="1" i="1" dirty="0" err="1">
                <a:solidFill>
                  <a:schemeClr val="dk1"/>
                </a:solidFill>
                <a:latin typeface="Consolas" panose="020B0609020204030204" pitchFamily="49" charset="0"/>
              </a:rPr>
              <a:t>docker.sock</a:t>
            </a:r>
            <a:r>
              <a:rPr lang="en-US" sz="1050" b="1" i="1" dirty="0">
                <a:solidFill>
                  <a:schemeClr val="dk1"/>
                </a:solidFill>
                <a:latin typeface="Consolas" panose="020B0609020204030204" pitchFamily="49" charset="0"/>
              </a:rPr>
              <a:t>:/var/run/</a:t>
            </a:r>
            <a:r>
              <a:rPr lang="en-US" sz="1050" b="1" i="1" dirty="0" err="1">
                <a:solidFill>
                  <a:schemeClr val="dk1"/>
                </a:solidFill>
                <a:latin typeface="Consolas" panose="020B0609020204030204" pitchFamily="49" charset="0"/>
              </a:rPr>
              <a:t>docker.sock</a:t>
            </a:r>
            <a:r>
              <a:rPr lang="en-US" sz="1050" b="1" i="1" dirty="0">
                <a:solidFill>
                  <a:schemeClr val="dk1"/>
                </a:solidFill>
                <a:latin typeface="Consolas" panose="020B0609020204030204" pitchFamily="49" charset="0"/>
              </a:rPr>
              <a:t> -v /</a:t>
            </a:r>
            <a:r>
              <a:rPr lang="en-US" sz="1050" b="1" i="1" dirty="0" err="1">
                <a:solidFill>
                  <a:schemeClr val="dk1"/>
                </a:solidFill>
                <a:latin typeface="Consolas" panose="020B0609020204030204" pitchFamily="49" charset="0"/>
              </a:rPr>
              <a:t>tmp</a:t>
            </a:r>
            <a:r>
              <a:rPr lang="en-US" sz="1050" b="1" i="1" dirty="0">
                <a:solidFill>
                  <a:schemeClr val="dk1"/>
                </a:solidFill>
                <a:latin typeface="Consolas" panose="020B0609020204030204" pitchFamily="49" charset="0"/>
              </a:rPr>
              <a:t>:/</a:t>
            </a:r>
            <a:r>
              <a:rPr lang="en-US" sz="1050" b="1" i="1" dirty="0" err="1">
                <a:solidFill>
                  <a:schemeClr val="dk1"/>
                </a:solidFill>
                <a:latin typeface="Consolas" panose="020B0609020204030204" pitchFamily="49" charset="0"/>
              </a:rPr>
              <a:t>tmp</a:t>
            </a:r>
            <a:r>
              <a:rPr lang="en-US" sz="1050" b="1" i="1" dirty="0">
                <a:solidFill>
                  <a:schemeClr val="dk1"/>
                </a:solidFill>
                <a:latin typeface="Consolas" panose="020B0609020204030204" pitchFamily="49" charset="0"/>
              </a:rPr>
              <a:t> --name </a:t>
            </a:r>
            <a:r>
              <a:rPr lang="en-US" sz="1050" b="1" i="1" dirty="0" err="1">
                <a:solidFill>
                  <a:schemeClr val="dk1"/>
                </a:solidFill>
                <a:latin typeface="Consolas" panose="020B0609020204030204" pitchFamily="49" charset="0"/>
              </a:rPr>
              <a:t>nuclio</a:t>
            </a:r>
            <a:r>
              <a:rPr lang="en-US" sz="1050" b="1" i="1" dirty="0">
                <a:solidFill>
                  <a:schemeClr val="dk1"/>
                </a:solidFill>
                <a:latin typeface="Consolas" panose="020B0609020204030204" pitchFamily="49" charset="0"/>
              </a:rPr>
              <a:t>-dashboard</a:t>
            </a:r>
            <a:r>
              <a:rPr lang="sr-Latn-RS" sz="1050" b="1" i="1" dirty="0">
                <a:solidFill>
                  <a:schemeClr val="dk1"/>
                </a:solidFill>
                <a:latin typeface="Consolas" panose="020B0609020204030204" pitchFamily="49" charset="0"/>
              </a:rPr>
              <a:t> </a:t>
            </a:r>
            <a:r>
              <a:rPr lang="en-US" sz="1050" b="1" i="1" dirty="0">
                <a:solidFill>
                  <a:schemeClr val="dk1"/>
                </a:solidFill>
                <a:latin typeface="Consolas" panose="020B0609020204030204" pitchFamily="49" charset="0"/>
              </a:rPr>
              <a:t>quay.io/</a:t>
            </a:r>
            <a:r>
              <a:rPr lang="en-US" sz="1050" b="1" i="1" dirty="0" err="1">
                <a:solidFill>
                  <a:schemeClr val="dk1"/>
                </a:solidFill>
                <a:latin typeface="Consolas" panose="020B0609020204030204" pitchFamily="49" charset="0"/>
              </a:rPr>
              <a:t>nuclio</a:t>
            </a:r>
            <a:r>
              <a:rPr lang="en-US" sz="1050" b="1" i="1" dirty="0">
                <a:solidFill>
                  <a:schemeClr val="dk1"/>
                </a:solidFill>
                <a:latin typeface="Consolas" panose="020B0609020204030204" pitchFamily="49" charset="0"/>
              </a:rPr>
              <a:t>/dashboard:stable-amd64</a:t>
            </a:r>
            <a:endParaRPr lang="en-US" b="1" i="1" dirty="0">
              <a:solidFill>
                <a:schemeClr val="dk1"/>
              </a:solidFill>
              <a:latin typeface="Consolas" panose="020B0609020204030204" pitchFamily="49" charset="0"/>
            </a:endParaRP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Pre</a:t>
            </a:r>
            <a:r>
              <a:rPr lang="sr-Latn-RS" dirty="0">
                <a:solidFill>
                  <a:schemeClr val="dk1"/>
                </a:solidFill>
              </a:rPr>
              <a:t>lazak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>
                <a:solidFill>
                  <a:schemeClr val="dk1"/>
                </a:solidFill>
              </a:rPr>
              <a:t>http: // localhost: 8070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kreira</a:t>
            </a:r>
            <a:r>
              <a:rPr lang="sr-Latn-RS" dirty="0">
                <a:solidFill>
                  <a:schemeClr val="dk1"/>
                </a:solidFill>
              </a:rPr>
              <a:t>nje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projek</a:t>
            </a:r>
            <a:r>
              <a:rPr lang="sr-Latn-RS" dirty="0">
                <a:solidFill>
                  <a:schemeClr val="dk1"/>
                </a:solidFill>
              </a:rPr>
              <a:t>ta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doda</a:t>
            </a:r>
            <a:r>
              <a:rPr lang="sr-Latn-RS" dirty="0">
                <a:solidFill>
                  <a:schemeClr val="dk1"/>
                </a:solidFill>
              </a:rPr>
              <a:t>vanje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funkcij</a:t>
            </a:r>
            <a:r>
              <a:rPr lang="sr-Latn-RS" dirty="0">
                <a:solidFill>
                  <a:schemeClr val="dk1"/>
                </a:solidFill>
              </a:rPr>
              <a:t>e</a:t>
            </a:r>
            <a:endParaRPr lang="sr-Latn-RS" dirty="0"/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Kada</a:t>
            </a:r>
            <a:r>
              <a:rPr lang="en-US" dirty="0">
                <a:solidFill>
                  <a:schemeClr val="dk1"/>
                </a:solidFill>
              </a:rPr>
              <a:t> se </a:t>
            </a:r>
            <a:r>
              <a:rPr lang="en-US" dirty="0" err="1">
                <a:solidFill>
                  <a:schemeClr val="dk1"/>
                </a:solidFill>
              </a:rPr>
              <a:t>pokrene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izvan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platforme</a:t>
            </a:r>
            <a:r>
              <a:rPr lang="en-US" dirty="0">
                <a:solidFill>
                  <a:schemeClr val="dk1"/>
                </a:solidFill>
              </a:rPr>
              <a:t> za </a:t>
            </a:r>
            <a:r>
              <a:rPr lang="en-US" dirty="0" err="1">
                <a:solidFill>
                  <a:schemeClr val="dk1"/>
                </a:solidFill>
              </a:rPr>
              <a:t>orkestraciju</a:t>
            </a:r>
            <a:r>
              <a:rPr lang="en-US" dirty="0">
                <a:solidFill>
                  <a:schemeClr val="dk1"/>
                </a:solidFill>
              </a:rPr>
              <a:t> (</a:t>
            </a:r>
            <a:r>
              <a:rPr lang="en-US" dirty="0" err="1">
                <a:solidFill>
                  <a:schemeClr val="dk1"/>
                </a:solidFill>
              </a:rPr>
              <a:t>na</a:t>
            </a:r>
            <a:r>
              <a:rPr lang="en-US" dirty="0">
                <a:solidFill>
                  <a:schemeClr val="dk1"/>
                </a:solidFill>
              </a:rPr>
              <a:t> primer, Kubernetes </a:t>
            </a:r>
            <a:r>
              <a:rPr lang="en-US" dirty="0" err="1">
                <a:solidFill>
                  <a:schemeClr val="dk1"/>
                </a:solidFill>
              </a:rPr>
              <a:t>ili</a:t>
            </a:r>
            <a:r>
              <a:rPr lang="en-US" dirty="0">
                <a:solidFill>
                  <a:schemeClr val="dk1"/>
                </a:solidFill>
              </a:rPr>
              <a:t> Swarm), </a:t>
            </a:r>
            <a:r>
              <a:rPr lang="en-US" dirty="0" err="1">
                <a:solidFill>
                  <a:schemeClr val="dk1"/>
                </a:solidFill>
              </a:rPr>
              <a:t>kontrolna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tabla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će</a:t>
            </a:r>
            <a:r>
              <a:rPr lang="en-US" dirty="0">
                <a:solidFill>
                  <a:schemeClr val="dk1"/>
                </a:solidFill>
              </a:rPr>
              <a:t> se </a:t>
            </a:r>
            <a:r>
              <a:rPr lang="en-US" dirty="0" err="1">
                <a:solidFill>
                  <a:schemeClr val="dk1"/>
                </a:solidFill>
              </a:rPr>
              <a:t>jednostavno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rasporediti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lokalni</a:t>
            </a:r>
            <a:r>
              <a:rPr lang="en-US" dirty="0">
                <a:solidFill>
                  <a:schemeClr val="dk1"/>
                </a:solidFill>
              </a:rPr>
              <a:t> Docker demon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ctrTitle" idx="2"/>
          </p:nvPr>
        </p:nvSpPr>
        <p:spPr>
          <a:xfrm>
            <a:off x="1964849" y="25273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Nuclio dashboard</a:t>
            </a:r>
            <a:endParaRPr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0AB33D-851F-473F-A731-B57D7B9AD1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39" y="895059"/>
            <a:ext cx="8343321" cy="41308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7404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sr-Latn-RS" sz="3600" dirty="0"/>
              <a:t>Primeri funkcija</a:t>
            </a:r>
          </a:p>
        </p:txBody>
      </p:sp>
      <p:sp>
        <p:nvSpPr>
          <p:cNvPr id="318" name="Google Shape;318;p41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9" name="Google Shape;319;p41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8" name="Google Shape;378;p43"/>
          <p:cNvCxnSpPr/>
          <p:nvPr/>
        </p:nvCxnSpPr>
        <p:spPr>
          <a:xfrm rot="10800000">
            <a:off x="7687958" y="2949500"/>
            <a:ext cx="158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4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Koncepti</a:t>
            </a:r>
            <a:r>
              <a:rPr lang="en-US" dirty="0"/>
              <a:t> </a:t>
            </a:r>
            <a:r>
              <a:rPr lang="en-US" dirty="0" err="1"/>
              <a:t>funkcije</a:t>
            </a:r>
            <a:endParaRPr lang="en-US" dirty="0"/>
          </a:p>
        </p:txBody>
      </p:sp>
      <p:sp>
        <p:nvSpPr>
          <p:cNvPr id="380" name="Google Shape;380;p43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1" name="Google Shape;381;p43"/>
          <p:cNvCxnSpPr/>
          <p:nvPr/>
        </p:nvCxnSpPr>
        <p:spPr>
          <a:xfrm rot="10800000">
            <a:off x="-21375" y="2148175"/>
            <a:ext cx="146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" name="Google Shape;382;p43"/>
          <p:cNvSpPr txBox="1">
            <a:spLocks noGrp="1"/>
          </p:cNvSpPr>
          <p:nvPr>
            <p:ph type="ctrTitle" idx="2"/>
          </p:nvPr>
        </p:nvSpPr>
        <p:spPr>
          <a:xfrm>
            <a:off x="1442192" y="2784437"/>
            <a:ext cx="1501834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Okidači</a:t>
            </a:r>
            <a:r>
              <a:rPr lang="sr-Latn-RS" dirty="0"/>
              <a:t> </a:t>
            </a:r>
            <a:r>
              <a:rPr lang="en-US" dirty="0"/>
              <a:t>(</a:t>
            </a:r>
            <a:r>
              <a:rPr lang="en-US" i="1" dirty="0"/>
              <a:t>Triggers</a:t>
            </a:r>
            <a:r>
              <a:rPr lang="en-US" dirty="0"/>
              <a:t>)</a:t>
            </a:r>
          </a:p>
        </p:txBody>
      </p:sp>
      <p:sp>
        <p:nvSpPr>
          <p:cNvPr id="383" name="Google Shape;383;p43"/>
          <p:cNvSpPr txBox="1">
            <a:spLocks noGrp="1"/>
          </p:cNvSpPr>
          <p:nvPr>
            <p:ph type="subTitle" idx="1"/>
          </p:nvPr>
        </p:nvSpPr>
        <p:spPr>
          <a:xfrm>
            <a:off x="1442192" y="1367650"/>
            <a:ext cx="2569154" cy="1285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Funkcije</a:t>
            </a:r>
            <a:r>
              <a:rPr lang="en-US" dirty="0"/>
              <a:t> se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pozvati</a:t>
            </a:r>
            <a:r>
              <a:rPr lang="en-US" dirty="0"/>
              <a:t>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 </a:t>
            </a:r>
            <a:r>
              <a:rPr lang="en-US" dirty="0" err="1"/>
              <a:t>događaja</a:t>
            </a:r>
            <a:r>
              <a:rPr lang="en-US" dirty="0"/>
              <a:t> koji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definisani</a:t>
            </a:r>
            <a:r>
              <a:rPr lang="en-US" dirty="0"/>
              <a:t> u </a:t>
            </a:r>
            <a:r>
              <a:rPr lang="en-US" dirty="0" err="1"/>
              <a:t>funkciji</a:t>
            </a:r>
            <a:r>
              <a:rPr lang="en-US" dirty="0"/>
              <a:t>. </a:t>
            </a:r>
            <a:r>
              <a:rPr lang="en-US" dirty="0" err="1"/>
              <a:t>Izvori</a:t>
            </a:r>
            <a:r>
              <a:rPr lang="en-US" dirty="0"/>
              <a:t> </a:t>
            </a:r>
            <a:r>
              <a:rPr lang="en-US" dirty="0" err="1"/>
              <a:t>događaja</a:t>
            </a:r>
            <a:r>
              <a:rPr lang="en-US" dirty="0"/>
              <a:t> </a:t>
            </a:r>
            <a:r>
              <a:rPr lang="en-US" dirty="0" err="1"/>
              <a:t>podeljeni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u </a:t>
            </a:r>
            <a:r>
              <a:rPr lang="en-US" dirty="0" err="1"/>
              <a:t>nekoliko</a:t>
            </a:r>
            <a:r>
              <a:rPr lang="en-US" dirty="0"/>
              <a:t> </a:t>
            </a:r>
            <a:r>
              <a:rPr lang="en-US" dirty="0" err="1"/>
              <a:t>klasa</a:t>
            </a:r>
            <a:r>
              <a:rPr lang="en-US" dirty="0"/>
              <a:t> </a:t>
            </a:r>
            <a:r>
              <a:rPr lang="en-US" dirty="0" err="1"/>
              <a:t>događaja</a:t>
            </a:r>
            <a:r>
              <a:rPr lang="en-US" dirty="0"/>
              <a:t> (</a:t>
            </a:r>
            <a:r>
              <a:rPr lang="en-US" b="1" dirty="0"/>
              <a:t>req/rep</a:t>
            </a:r>
            <a:r>
              <a:rPr lang="en-US" dirty="0"/>
              <a:t>, </a:t>
            </a:r>
            <a:r>
              <a:rPr lang="en-US" b="1" dirty="0"/>
              <a:t>as</a:t>
            </a:r>
            <a:r>
              <a:rPr lang="sr-Latn-RS" b="1" dirty="0"/>
              <a:t>y</a:t>
            </a:r>
            <a:r>
              <a:rPr lang="en-US" b="1" dirty="0" err="1"/>
              <a:t>nc</a:t>
            </a:r>
            <a:r>
              <a:rPr lang="en-US" b="1" dirty="0"/>
              <a:t>, stream, pooling</a:t>
            </a:r>
            <a:r>
              <a:rPr lang="en-US" dirty="0"/>
              <a:t>),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definišu</a:t>
            </a:r>
            <a:r>
              <a:rPr lang="en-US" dirty="0"/>
              <a:t> </a:t>
            </a:r>
            <a:r>
              <a:rPr lang="en-US" dirty="0" err="1"/>
              <a:t>ponašanje</a:t>
            </a:r>
            <a:r>
              <a:rPr lang="en-US" dirty="0"/>
              <a:t> </a:t>
            </a:r>
            <a:r>
              <a:rPr lang="en-US" dirty="0" err="1"/>
              <a:t>izvora</a:t>
            </a:r>
            <a:r>
              <a:rPr lang="en-US" dirty="0"/>
              <a:t>. </a:t>
            </a:r>
            <a:endParaRPr dirty="0"/>
          </a:p>
        </p:txBody>
      </p:sp>
      <p:sp>
        <p:nvSpPr>
          <p:cNvPr id="384" name="Google Shape;384;p4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SDK</a:t>
            </a:r>
            <a:endParaRPr dirty="0"/>
          </a:p>
        </p:txBody>
      </p:sp>
      <p:sp>
        <p:nvSpPr>
          <p:cNvPr id="385" name="Google Shape;385;p43"/>
          <p:cNvSpPr txBox="1">
            <a:spLocks noGrp="1"/>
          </p:cNvSpPr>
          <p:nvPr>
            <p:ph type="subTitle" idx="4"/>
          </p:nvPr>
        </p:nvSpPr>
        <p:spPr>
          <a:xfrm>
            <a:off x="5256951" y="2359282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Nuclio</a:t>
            </a:r>
            <a:r>
              <a:rPr lang="en-US" dirty="0"/>
              <a:t> SDK </a:t>
            </a:r>
            <a:r>
              <a:rPr lang="en-US" dirty="0" err="1"/>
              <a:t>koriste</a:t>
            </a:r>
            <a:r>
              <a:rPr lang="en-US" dirty="0"/>
              <a:t> </a:t>
            </a:r>
            <a:r>
              <a:rPr lang="en-US" dirty="0" err="1"/>
              <a:t>programeri</a:t>
            </a:r>
            <a:r>
              <a:rPr lang="en-US" dirty="0"/>
              <a:t> </a:t>
            </a:r>
            <a:r>
              <a:rPr lang="en-US" dirty="0" err="1"/>
              <a:t>funkcija</a:t>
            </a:r>
            <a:r>
              <a:rPr lang="en-US" dirty="0"/>
              <a:t> za </a:t>
            </a:r>
            <a:r>
              <a:rPr lang="en-US" dirty="0" err="1"/>
              <a:t>pisanje</a:t>
            </a:r>
            <a:r>
              <a:rPr lang="en-US" dirty="0"/>
              <a:t>, </a:t>
            </a:r>
            <a:r>
              <a:rPr lang="en-US" dirty="0" err="1"/>
              <a:t>testiranje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slanje</a:t>
            </a:r>
            <a:r>
              <a:rPr lang="sr-Latn-RS" dirty="0"/>
              <a:t> </a:t>
            </a:r>
            <a:r>
              <a:rPr lang="en-US" dirty="0" err="1"/>
              <a:t>svog</a:t>
            </a:r>
            <a:r>
              <a:rPr lang="en-US" dirty="0"/>
              <a:t> </a:t>
            </a:r>
            <a:r>
              <a:rPr lang="en-US" dirty="0" err="1"/>
              <a:t>koda</a:t>
            </a:r>
            <a:r>
              <a:rPr lang="en-US" dirty="0"/>
              <a:t>, bez </a:t>
            </a:r>
            <a:r>
              <a:rPr lang="en-US" dirty="0" err="1"/>
              <a:t>potrebe</a:t>
            </a:r>
            <a:r>
              <a:rPr lang="en-US" dirty="0"/>
              <a:t> za </a:t>
            </a:r>
            <a:r>
              <a:rPr lang="en-US" dirty="0" err="1"/>
              <a:t>celim</a:t>
            </a:r>
            <a:r>
              <a:rPr lang="en-US" dirty="0"/>
              <a:t> </a:t>
            </a:r>
            <a:r>
              <a:rPr lang="en-US" dirty="0" err="1"/>
              <a:t>Nuclio</a:t>
            </a:r>
            <a:r>
              <a:rPr lang="en-US" dirty="0"/>
              <a:t> </a:t>
            </a:r>
            <a:r>
              <a:rPr lang="en-US" dirty="0" err="1"/>
              <a:t>izvornim</a:t>
            </a:r>
            <a:r>
              <a:rPr lang="en-US" dirty="0"/>
              <a:t> </a:t>
            </a:r>
            <a:r>
              <a:rPr lang="en-US" dirty="0" err="1"/>
              <a:t>stablom</a:t>
            </a:r>
            <a:r>
              <a:rPr lang="en-US" dirty="0"/>
              <a:t>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DE50F0-9E66-4691-A0B5-453F2AC2D779}"/>
              </a:ext>
            </a:extLst>
          </p:cNvPr>
          <p:cNvSpPr txBox="1"/>
          <p:nvPr/>
        </p:nvSpPr>
        <p:spPr>
          <a:xfrm>
            <a:off x="498417" y="1187894"/>
            <a:ext cx="8739026" cy="1899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b="1" dirty="0">
                <a:solidFill>
                  <a:srgbClr val="00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sz="1400" dirty="0">
                <a:solidFill>
                  <a:srgbClr val="CC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handler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sr-Latn-RS" sz="1400" dirty="0">
              <a:solidFill>
                <a:srgbClr val="FFC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200" dirty="0">
              <a:solidFill>
                <a:srgbClr val="FFC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b="1" dirty="0">
                <a:solidFill>
                  <a:srgbClr val="00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b="1" dirty="0">
                <a:solidFill>
                  <a:srgbClr val="00669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US" sz="1400" dirty="0" err="1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logger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sr-Latn-R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info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'This is an unstructured log'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400" b="1" dirty="0">
              <a:solidFill>
                <a:srgbClr val="006699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b="1" dirty="0">
                <a:solidFill>
                  <a:srgbClr val="00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return 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US" sz="1400" dirty="0" err="1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sr-Latn-RS" sz="1400" dirty="0">
                <a:solidFill>
                  <a:srgbClr val="00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sr-Latn-R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'Hello, from </a:t>
            </a:r>
            <a:r>
              <a:rPr lang="en-US" sz="1400" dirty="0" err="1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nuclio</a:t>
            </a:r>
            <a:r>
              <a:rPr lang="en-US" sz="1400" dirty="0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:]'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headers</a:t>
            </a:r>
            <a:r>
              <a:rPr lang="sr-Latn-RS" sz="1400" dirty="0">
                <a:solidFill>
                  <a:srgbClr val="00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sr-Latn-R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{},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content_type</a:t>
            </a:r>
            <a:r>
              <a:rPr lang="sr-Latn-R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sr-Latn-R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'text/plain'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status_code</a:t>
            </a:r>
            <a:r>
              <a:rPr lang="sr-Latn-R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sr-Latn-R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66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sr-Latn-RS" sz="1400" dirty="0">
                <a:solidFill>
                  <a:srgbClr val="FF66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solidFill>
                <a:srgbClr val="FFC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237;p38">
            <a:extLst>
              <a:ext uri="{FF2B5EF4-FFF2-40B4-BE49-F238E27FC236}">
                <a16:creationId xmlns:a16="http://schemas.microsoft.com/office/drawing/2014/main" id="{7B2D556A-A527-4296-9FA1-45A75A03CEC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Primer funkcije u python-u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66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Primer funkcije u python-u</a:t>
            </a:r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916F7E-E5F2-442C-A6B1-D4C1B86D6A99}"/>
              </a:ext>
            </a:extLst>
          </p:cNvPr>
          <p:cNvSpPr txBox="1"/>
          <p:nvPr/>
        </p:nvSpPr>
        <p:spPr>
          <a:xfrm>
            <a:off x="551812" y="1154522"/>
            <a:ext cx="8739026" cy="2508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b="1" dirty="0">
                <a:solidFill>
                  <a:srgbClr val="3A6D8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C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handler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0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sz="1200" dirty="0">
              <a:solidFill>
                <a:srgbClr val="FFC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response_body</a:t>
            </a: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dirty="0" err="1">
                <a:solidFill>
                  <a:srgbClr val="CC33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'Got</a:t>
            </a:r>
            <a:r>
              <a:rPr lang="en-US" sz="1400" dirty="0">
                <a:solidFill>
                  <a:srgbClr val="CC33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en-US" sz="1400" dirty="0" err="1">
                <a:solidFill>
                  <a:srgbClr val="CC33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event.method</a:t>
            </a:r>
            <a:r>
              <a:rPr lang="en-US" sz="1400" dirty="0">
                <a:solidFill>
                  <a:srgbClr val="CC33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to {</a:t>
            </a:r>
            <a:r>
              <a:rPr lang="en-US" sz="1400" dirty="0" err="1">
                <a:solidFill>
                  <a:srgbClr val="CC33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event.path</a:t>
            </a:r>
            <a:r>
              <a:rPr lang="en-US" sz="1400" dirty="0">
                <a:solidFill>
                  <a:srgbClr val="CC33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with "{</a:t>
            </a:r>
            <a:r>
              <a:rPr lang="en-US" sz="1400" dirty="0" err="1">
                <a:solidFill>
                  <a:srgbClr val="CC33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event.body</a:t>
            </a:r>
            <a:r>
              <a:rPr lang="en-US" sz="1400" dirty="0">
                <a:solidFill>
                  <a:srgbClr val="CC33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}"'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i="1" dirty="0">
                <a:solidFill>
                  <a:srgbClr val="0099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log with debug severity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US" sz="1400" dirty="0" err="1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logger</a:t>
            </a:r>
            <a:r>
              <a:rPr lang="en-US" sz="1400" dirty="0" err="1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debug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CC33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'This is a debug level message'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solidFill>
                <a:srgbClr val="FFC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i="1" dirty="0">
                <a:solidFill>
                  <a:srgbClr val="0099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just return a response instance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0066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en-US" sz="1400" dirty="0" err="1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sr-Latn-R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sr-Latn-R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response_body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solidFill>
                <a:srgbClr val="FFC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headers</a:t>
            </a:r>
            <a:r>
              <a:rPr lang="sr-Latn-R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sr-Latn-R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solidFill>
                <a:srgbClr val="FFC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content_type</a:t>
            </a:r>
            <a:r>
              <a:rPr lang="sr-Latn-R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sr-Latn-R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C33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'text/plain'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solidFill>
                <a:srgbClr val="FFC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50" dirty="0">
                <a:solidFill>
                  <a:srgbClr val="2125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4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status_code</a:t>
            </a:r>
            <a:r>
              <a:rPr lang="sr-Latn-R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sr-Latn-RS" sz="1400" dirty="0">
                <a:solidFill>
                  <a:srgbClr val="555555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66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</a:t>
            </a:r>
            <a:r>
              <a:rPr lang="en-US" sz="1400" dirty="0">
                <a:solidFill>
                  <a:srgbClr val="FFC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solidFill>
                <a:srgbClr val="FFC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AFDA-299D-45FE-87CC-776087BF49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Ovde screenshot nuclia kako radi za prethodne 2 fje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212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sr-Latn-RS" sz="3600" dirty="0"/>
              <a:t>Procesori funkcija</a:t>
            </a:r>
          </a:p>
        </p:txBody>
      </p:sp>
      <p:sp>
        <p:nvSpPr>
          <p:cNvPr id="402" name="Google Shape;402;p45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r>
              <a:rPr lang="sr-Latn-RS" dirty="0"/>
              <a:t>a</a:t>
            </a:r>
            <a:endParaRPr dirty="0"/>
          </a:p>
        </p:txBody>
      </p:sp>
      <p:cxnSp>
        <p:nvCxnSpPr>
          <p:cNvPr id="403" name="Google Shape;403;p45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82;p33">
            <a:extLst>
              <a:ext uri="{FF2B5EF4-FFF2-40B4-BE49-F238E27FC236}">
                <a16:creationId xmlns:a16="http://schemas.microsoft.com/office/drawing/2014/main" id="{AB29A7CC-7AB6-4E6E-8E33-40AE85F03D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80003" y="2817088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latin typeface="Perpetua Titling MT" panose="02020502060505020804" pitchFamily="18" charset="0"/>
              </a:rPr>
              <a:t>ARHITEKTURA</a:t>
            </a:r>
            <a:endParaRPr dirty="0">
              <a:latin typeface="Perpetua Titling MT" panose="020205020605050208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SADRŽAJ</a:t>
            </a:r>
            <a:endParaRPr dirty="0"/>
          </a:p>
        </p:txBody>
      </p:sp>
      <p:sp>
        <p:nvSpPr>
          <p:cNvPr id="155" name="Google Shape;155;p32"/>
          <p:cNvSpPr txBox="1">
            <a:spLocks noGrp="1"/>
          </p:cNvSpPr>
          <p:nvPr>
            <p:ph type="ctrTitle" idx="2"/>
          </p:nvPr>
        </p:nvSpPr>
        <p:spPr>
          <a:xfrm>
            <a:off x="595364" y="54444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400" dirty="0"/>
              <a:t>Pregled</a:t>
            </a:r>
            <a:endParaRPr dirty="0"/>
          </a:p>
        </p:txBody>
      </p:sp>
      <p:sp>
        <p:nvSpPr>
          <p:cNvPr id="159" name="Google Shape;159;p32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61" name="Google Shape;161;p32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62" name="Google Shape;162;p32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32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32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5" name="Google Shape;165;p32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66" name="Google Shape;166;p32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5" name="Google Shape;155;p32">
            <a:extLst>
              <a:ext uri="{FF2B5EF4-FFF2-40B4-BE49-F238E27FC236}">
                <a16:creationId xmlns:a16="http://schemas.microsoft.com/office/drawing/2014/main" id="{9BE0C85F-8E10-4E3C-B831-260BCBADA51A}"/>
              </a:ext>
            </a:extLst>
          </p:cNvPr>
          <p:cNvSpPr txBox="1">
            <a:spLocks/>
          </p:cNvSpPr>
          <p:nvPr/>
        </p:nvSpPr>
        <p:spPr>
          <a:xfrm>
            <a:off x="113466" y="1515808"/>
            <a:ext cx="245619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sr-Latn-RS" sz="2400" dirty="0"/>
              <a:t>Quick-start koraci</a:t>
            </a:r>
          </a:p>
        </p:txBody>
      </p:sp>
      <p:sp>
        <p:nvSpPr>
          <p:cNvPr id="46" name="Google Shape;155;p32">
            <a:extLst>
              <a:ext uri="{FF2B5EF4-FFF2-40B4-BE49-F238E27FC236}">
                <a16:creationId xmlns:a16="http://schemas.microsoft.com/office/drawing/2014/main" id="{E367CBAE-B013-4395-A280-9DE5B3A5D3B6}"/>
              </a:ext>
            </a:extLst>
          </p:cNvPr>
          <p:cNvSpPr txBox="1">
            <a:spLocks/>
          </p:cNvSpPr>
          <p:nvPr/>
        </p:nvSpPr>
        <p:spPr>
          <a:xfrm>
            <a:off x="113466" y="2487168"/>
            <a:ext cx="245619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sr-Latn-RS" sz="2400" dirty="0"/>
              <a:t>Primeri funkcija</a:t>
            </a:r>
          </a:p>
        </p:txBody>
      </p:sp>
      <p:sp>
        <p:nvSpPr>
          <p:cNvPr id="47" name="Google Shape;155;p32">
            <a:extLst>
              <a:ext uri="{FF2B5EF4-FFF2-40B4-BE49-F238E27FC236}">
                <a16:creationId xmlns:a16="http://schemas.microsoft.com/office/drawing/2014/main" id="{CF125592-A099-41FE-B125-8C225F14D5A1}"/>
              </a:ext>
            </a:extLst>
          </p:cNvPr>
          <p:cNvSpPr txBox="1">
            <a:spLocks/>
          </p:cNvSpPr>
          <p:nvPr/>
        </p:nvSpPr>
        <p:spPr>
          <a:xfrm>
            <a:off x="6574336" y="2104800"/>
            <a:ext cx="245619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sr-Latn-RS" sz="2400" dirty="0"/>
              <a:t>Procesori funkcija</a:t>
            </a:r>
          </a:p>
        </p:txBody>
      </p:sp>
      <p:sp>
        <p:nvSpPr>
          <p:cNvPr id="50" name="Google Shape;155;p32">
            <a:extLst>
              <a:ext uri="{FF2B5EF4-FFF2-40B4-BE49-F238E27FC236}">
                <a16:creationId xmlns:a16="http://schemas.microsoft.com/office/drawing/2014/main" id="{4AE41FB5-5ABA-41D2-82DE-F5421D3AD2AD}"/>
              </a:ext>
            </a:extLst>
          </p:cNvPr>
          <p:cNvSpPr txBox="1">
            <a:spLocks/>
          </p:cNvSpPr>
          <p:nvPr/>
        </p:nvSpPr>
        <p:spPr>
          <a:xfrm>
            <a:off x="6574336" y="3324280"/>
            <a:ext cx="245619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sr-Latn-RS" sz="2400" dirty="0"/>
              <a:t>Izvori događaja i mapiranje</a:t>
            </a:r>
          </a:p>
        </p:txBody>
      </p:sp>
      <p:sp>
        <p:nvSpPr>
          <p:cNvPr id="51" name="Google Shape;155;p32">
            <a:extLst>
              <a:ext uri="{FF2B5EF4-FFF2-40B4-BE49-F238E27FC236}">
                <a16:creationId xmlns:a16="http://schemas.microsoft.com/office/drawing/2014/main" id="{6B555165-236D-4545-A0C7-B1DB0F56E970}"/>
              </a:ext>
            </a:extLst>
          </p:cNvPr>
          <p:cNvSpPr txBox="1">
            <a:spLocks/>
          </p:cNvSpPr>
          <p:nvPr/>
        </p:nvSpPr>
        <p:spPr>
          <a:xfrm>
            <a:off x="6574336" y="4331816"/>
            <a:ext cx="245619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sr-Latn-RS" sz="2400" dirty="0"/>
              <a:t>Tok izgradnje i primene funkcije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6441A-B297-4176-9D12-4EFC23A99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350" y="376498"/>
            <a:ext cx="3867300" cy="1118579"/>
          </a:xfrm>
        </p:spPr>
        <p:txBody>
          <a:bodyPr/>
          <a:lstStyle/>
          <a:p>
            <a:r>
              <a:rPr lang="en-US" dirty="0" err="1"/>
              <a:t>Osnovne</a:t>
            </a:r>
            <a:r>
              <a:rPr lang="en-US" dirty="0"/>
              <a:t> </a:t>
            </a:r>
            <a:r>
              <a:rPr lang="en-US" dirty="0" err="1"/>
              <a:t>karakteristike</a:t>
            </a:r>
            <a:r>
              <a:rPr lang="en-US" dirty="0"/>
              <a:t> </a:t>
            </a:r>
            <a:r>
              <a:rPr lang="en-US" dirty="0" err="1"/>
              <a:t>procesora</a:t>
            </a:r>
            <a:r>
              <a:rPr lang="en-US" dirty="0"/>
              <a:t> </a:t>
            </a:r>
            <a:r>
              <a:rPr lang="en-US" dirty="0" err="1"/>
              <a:t>funkcija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B8C1FA-81F1-448B-914A-43C3C2FD210C}"/>
              </a:ext>
            </a:extLst>
          </p:cNvPr>
          <p:cNvSpPr txBox="1">
            <a:spLocks/>
          </p:cNvSpPr>
          <p:nvPr/>
        </p:nvSpPr>
        <p:spPr>
          <a:xfrm>
            <a:off x="87182" y="2154953"/>
            <a:ext cx="8582931" cy="245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Procesori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funkcija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pružaju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okruženje</a:t>
            </a:r>
            <a:r>
              <a:rPr lang="en-US" dirty="0">
                <a:solidFill>
                  <a:schemeClr val="tx1"/>
                </a:solidFill>
              </a:rPr>
              <a:t> za </a:t>
            </a:r>
            <a:r>
              <a:rPr lang="en-US" dirty="0" err="1">
                <a:solidFill>
                  <a:schemeClr val="tx1"/>
                </a:solidFill>
              </a:rPr>
              <a:t>izvršavanje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funkcija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Procesor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snabdeva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funkcije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događajima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pruža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kontekst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podatke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prikuplja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logove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statistiku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upravlja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životnim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ciklusom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funkcije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Procesori</a:t>
            </a:r>
            <a:r>
              <a:rPr lang="en-US" dirty="0">
                <a:solidFill>
                  <a:schemeClr val="tx1"/>
                </a:solidFill>
              </a:rPr>
              <a:t> se </a:t>
            </a:r>
            <a:r>
              <a:rPr lang="en-US" dirty="0" err="1">
                <a:solidFill>
                  <a:schemeClr val="tx1"/>
                </a:solidFill>
              </a:rPr>
              <a:t>mogu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kompajlirati</a:t>
            </a:r>
            <a:r>
              <a:rPr lang="en-US" dirty="0">
                <a:solidFill>
                  <a:schemeClr val="tx1"/>
                </a:solidFill>
              </a:rPr>
              <a:t> u </a:t>
            </a:r>
            <a:r>
              <a:rPr lang="en-US" dirty="0" err="1">
                <a:solidFill>
                  <a:schemeClr val="tx1"/>
                </a:solidFill>
              </a:rPr>
              <a:t>jednu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binarnu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datoteku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kada</a:t>
            </a:r>
            <a:r>
              <a:rPr lang="en-US" dirty="0">
                <a:solidFill>
                  <a:schemeClr val="tx1"/>
                </a:solidFill>
              </a:rPr>
              <a:t> se </a:t>
            </a:r>
            <a:r>
              <a:rPr lang="en-US" dirty="0" err="1">
                <a:solidFill>
                  <a:schemeClr val="tx1"/>
                </a:solidFill>
              </a:rPr>
              <a:t>koriste</a:t>
            </a:r>
            <a:r>
              <a:rPr lang="en-US" dirty="0">
                <a:solidFill>
                  <a:schemeClr val="tx1"/>
                </a:solidFill>
              </a:rPr>
              <a:t> Go </a:t>
            </a:r>
            <a:r>
              <a:rPr lang="en-US" dirty="0" err="1">
                <a:solidFill>
                  <a:schemeClr val="tx1"/>
                </a:solidFill>
              </a:rPr>
              <a:t>ili</a:t>
            </a:r>
            <a:r>
              <a:rPr lang="en-US" dirty="0">
                <a:solidFill>
                  <a:schemeClr val="tx1"/>
                </a:solidFill>
              </a:rPr>
              <a:t> C) </a:t>
            </a:r>
            <a:r>
              <a:rPr lang="en-US" dirty="0" err="1">
                <a:solidFill>
                  <a:schemeClr val="tx1"/>
                </a:solidFill>
              </a:rPr>
              <a:t>ili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upakovati</a:t>
            </a:r>
            <a:r>
              <a:rPr lang="en-US" dirty="0">
                <a:solidFill>
                  <a:schemeClr val="tx1"/>
                </a:solidFill>
              </a:rPr>
              <a:t> u </a:t>
            </a:r>
            <a:r>
              <a:rPr lang="en-US" dirty="0" err="1">
                <a:solidFill>
                  <a:schemeClr val="tx1"/>
                </a:solidFill>
              </a:rPr>
              <a:t>kontejner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svim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potrebnim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zavisnostima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koda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Kontejneri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procesora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mogu</a:t>
            </a:r>
            <a:r>
              <a:rPr lang="en-US" dirty="0">
                <a:solidFill>
                  <a:schemeClr val="tx1"/>
                </a:solidFill>
              </a:rPr>
              <a:t> se </a:t>
            </a:r>
            <a:r>
              <a:rPr lang="en-US" dirty="0" err="1">
                <a:solidFill>
                  <a:schemeClr val="tx1"/>
                </a:solidFill>
              </a:rPr>
              <a:t>izvoditi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samostalni</a:t>
            </a:r>
            <a:r>
              <a:rPr lang="en-US" dirty="0">
                <a:solidFill>
                  <a:schemeClr val="tx1"/>
                </a:solidFill>
              </a:rPr>
              <a:t> Docker </a:t>
            </a:r>
            <a:r>
              <a:rPr lang="en-US" dirty="0" err="1">
                <a:solidFill>
                  <a:schemeClr val="tx1"/>
                </a:solidFill>
              </a:rPr>
              <a:t>kontejneri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vrhu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platforme</a:t>
            </a:r>
            <a:r>
              <a:rPr lang="en-US" dirty="0">
                <a:solidFill>
                  <a:schemeClr val="tx1"/>
                </a:solidFill>
              </a:rPr>
              <a:t> za </a:t>
            </a:r>
            <a:r>
              <a:rPr lang="en-US" dirty="0" err="1">
                <a:solidFill>
                  <a:schemeClr val="tx1"/>
                </a:solidFill>
              </a:rPr>
              <a:t>orkestraciju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kontejnera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što</a:t>
            </a:r>
            <a:r>
              <a:rPr lang="en-US" dirty="0">
                <a:solidFill>
                  <a:schemeClr val="tx1"/>
                </a:solidFill>
              </a:rPr>
              <a:t> je Kubernetes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Svaka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funkcija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svoje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procesore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funkcija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Procesori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funkcija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će</a:t>
            </a:r>
            <a:r>
              <a:rPr lang="en-US" dirty="0">
                <a:solidFill>
                  <a:schemeClr val="tx1"/>
                </a:solidFill>
              </a:rPr>
              <a:t> se </a:t>
            </a:r>
            <a:r>
              <a:rPr lang="en-US" dirty="0" err="1">
                <a:solidFill>
                  <a:schemeClr val="tx1"/>
                </a:solidFill>
              </a:rPr>
              <a:t>automatski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umanjiti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dodavanjem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više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instanci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kontejnera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kako</a:t>
            </a:r>
            <a:r>
              <a:rPr lang="en-US" dirty="0">
                <a:solidFill>
                  <a:schemeClr val="tx1"/>
                </a:solidFill>
              </a:rPr>
              <a:t> bi se </a:t>
            </a:r>
            <a:r>
              <a:rPr lang="en-US" dirty="0" err="1">
                <a:solidFill>
                  <a:schemeClr val="tx1"/>
                </a:solidFill>
              </a:rPr>
              <a:t>bavili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velikom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učestalošću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događaja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64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0AE012B-1E08-497D-A6C8-569D230613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6366" y="931543"/>
            <a:ext cx="7591267" cy="3859107"/>
          </a:xfrm>
          <a:prstGeom prst="rect">
            <a:avLst/>
          </a:prstGeom>
        </p:spPr>
      </p:pic>
      <p:sp>
        <p:nvSpPr>
          <p:cNvPr id="3" name="Google Shape;413;p46">
            <a:extLst>
              <a:ext uri="{FF2B5EF4-FFF2-40B4-BE49-F238E27FC236}">
                <a16:creationId xmlns:a16="http://schemas.microsoft.com/office/drawing/2014/main" id="{440B7480-39F4-4361-9B8E-D11DABD841D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Arhitektura</a:t>
            </a:r>
            <a:r>
              <a:rPr lang="en-US" sz="2800" dirty="0"/>
              <a:t> </a:t>
            </a:r>
            <a:r>
              <a:rPr lang="en-US" sz="2800" dirty="0" err="1"/>
              <a:t>procesora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4225984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200" dirty="0"/>
              <a:t>Komponente procesora</a:t>
            </a:r>
            <a:endParaRPr dirty="0"/>
          </a:p>
        </p:txBody>
      </p:sp>
      <p:sp>
        <p:nvSpPr>
          <p:cNvPr id="326" name="Google Shape;326;p42"/>
          <p:cNvSpPr txBox="1">
            <a:spLocks noGrp="1"/>
          </p:cNvSpPr>
          <p:nvPr>
            <p:ph type="ctrTitle" idx="2"/>
          </p:nvPr>
        </p:nvSpPr>
        <p:spPr>
          <a:xfrm>
            <a:off x="200584" y="1815023"/>
            <a:ext cx="232741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Slušaoci izvora događaja </a:t>
            </a:r>
            <a:endParaRPr sz="1600" dirty="0"/>
          </a:p>
        </p:txBody>
      </p:sp>
      <p:sp>
        <p:nvSpPr>
          <p:cNvPr id="327" name="Google Shape;327;p42"/>
          <p:cNvSpPr txBox="1">
            <a:spLocks noGrp="1"/>
          </p:cNvSpPr>
          <p:nvPr>
            <p:ph type="subTitle" idx="1"/>
          </p:nvPr>
        </p:nvSpPr>
        <p:spPr>
          <a:xfrm>
            <a:off x="323088" y="2126170"/>
            <a:ext cx="2063277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100" dirty="0"/>
              <a:t>M</a:t>
            </a:r>
            <a:r>
              <a:rPr lang="en-US" sz="1100" dirty="0" err="1"/>
              <a:t>ogu</a:t>
            </a:r>
            <a:r>
              <a:rPr lang="en-US" sz="1100" dirty="0"/>
              <a:t> da </a:t>
            </a:r>
            <a:r>
              <a:rPr lang="en-US" sz="1100" dirty="0" err="1"/>
              <a:t>slušaju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</a:t>
            </a:r>
            <a:r>
              <a:rPr lang="en-US" sz="1100" dirty="0" err="1"/>
              <a:t>soketima</a:t>
            </a:r>
            <a:r>
              <a:rPr lang="en-US" sz="1100" dirty="0"/>
              <a:t> </a:t>
            </a:r>
            <a:r>
              <a:rPr lang="en-US" sz="1100" dirty="0" err="1"/>
              <a:t>i</a:t>
            </a:r>
            <a:r>
              <a:rPr lang="en-US" sz="1100" dirty="0"/>
              <a:t> </a:t>
            </a:r>
            <a:r>
              <a:rPr lang="en-US" sz="1100" dirty="0" err="1"/>
              <a:t>redovima</a:t>
            </a:r>
            <a:r>
              <a:rPr lang="en-US" sz="1100" dirty="0"/>
              <a:t> </a:t>
            </a:r>
            <a:r>
              <a:rPr lang="en-US" sz="1100" dirty="0" err="1"/>
              <a:t>poruka</a:t>
            </a:r>
            <a:r>
              <a:rPr lang="en-US" sz="1100" dirty="0"/>
              <a:t> </a:t>
            </a:r>
            <a:r>
              <a:rPr lang="en-US" sz="1100" dirty="0" err="1"/>
              <a:t>ili</a:t>
            </a:r>
            <a:r>
              <a:rPr lang="en-US" sz="1100" dirty="0"/>
              <a:t> </a:t>
            </a:r>
            <a:r>
              <a:rPr lang="en-US" sz="1100" dirty="0" err="1"/>
              <a:t>povremeno</a:t>
            </a:r>
            <a:r>
              <a:rPr lang="en-US" sz="1100" dirty="0"/>
              <a:t> </a:t>
            </a:r>
            <a:r>
              <a:rPr lang="en-US" sz="1100" dirty="0" err="1"/>
              <a:t>preuzimaju</a:t>
            </a:r>
            <a:r>
              <a:rPr lang="en-US" sz="1100" dirty="0"/>
              <a:t> </a:t>
            </a:r>
            <a:r>
              <a:rPr lang="en-US" sz="1100" dirty="0" err="1"/>
              <a:t>događaje</a:t>
            </a:r>
            <a:r>
              <a:rPr lang="en-US" sz="1100" dirty="0"/>
              <a:t> </a:t>
            </a:r>
            <a:r>
              <a:rPr lang="en-US" sz="1100" dirty="0" err="1"/>
              <a:t>iz</a:t>
            </a:r>
            <a:r>
              <a:rPr lang="en-US" sz="1100" dirty="0"/>
              <a:t> </a:t>
            </a:r>
            <a:r>
              <a:rPr lang="en-US" sz="1100" dirty="0" err="1"/>
              <a:t>spoljnih</a:t>
            </a:r>
            <a:r>
              <a:rPr lang="en-US" sz="1100" dirty="0"/>
              <a:t> </a:t>
            </a:r>
            <a:r>
              <a:rPr lang="en-US" sz="1100" dirty="0" err="1"/>
              <a:t>izvora</a:t>
            </a:r>
            <a:r>
              <a:rPr lang="en-US" sz="1100" dirty="0"/>
              <a:t> </a:t>
            </a:r>
            <a:r>
              <a:rPr lang="en-US" sz="1100" dirty="0" err="1"/>
              <a:t>ili</a:t>
            </a:r>
            <a:r>
              <a:rPr lang="en-US" sz="1100" dirty="0"/>
              <a:t> </a:t>
            </a:r>
            <a:r>
              <a:rPr lang="en-US" sz="1100" dirty="0" err="1"/>
              <a:t>podataka</a:t>
            </a:r>
            <a:endParaRPr lang="en-US" sz="1100" dirty="0"/>
          </a:p>
        </p:txBody>
      </p:sp>
      <p:sp>
        <p:nvSpPr>
          <p:cNvPr id="328" name="Google Shape;328;p42"/>
          <p:cNvSpPr txBox="1">
            <a:spLocks noGrp="1"/>
          </p:cNvSpPr>
          <p:nvPr>
            <p:ph type="ctrTitle" idx="3"/>
          </p:nvPr>
        </p:nvSpPr>
        <p:spPr>
          <a:xfrm>
            <a:off x="3092647" y="181158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Runtime engine</a:t>
            </a:r>
            <a:endParaRPr sz="1600" dirty="0"/>
          </a:p>
        </p:txBody>
      </p:sp>
      <p:sp>
        <p:nvSpPr>
          <p:cNvPr id="329" name="Google Shape;329;p42"/>
          <p:cNvSpPr txBox="1">
            <a:spLocks noGrp="1"/>
          </p:cNvSpPr>
          <p:nvPr>
            <p:ph type="subTitle" idx="4"/>
          </p:nvPr>
        </p:nvSpPr>
        <p:spPr>
          <a:xfrm>
            <a:off x="2861196" y="2118352"/>
            <a:ext cx="2243401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Izvršni</a:t>
            </a:r>
            <a:r>
              <a:rPr lang="en-US" sz="1100" dirty="0"/>
              <a:t> </a:t>
            </a:r>
            <a:r>
              <a:rPr lang="en-US" sz="1100" dirty="0" err="1"/>
              <a:t>mehanizam</a:t>
            </a:r>
            <a:r>
              <a:rPr lang="en-US" sz="1100" dirty="0"/>
              <a:t> („runtime“) </a:t>
            </a:r>
            <a:r>
              <a:rPr lang="en-US" sz="1100" dirty="0" err="1"/>
              <a:t>inicijalizuje</a:t>
            </a:r>
            <a:r>
              <a:rPr lang="en-US" sz="1100" dirty="0"/>
              <a:t> </a:t>
            </a:r>
            <a:r>
              <a:rPr lang="en-US" sz="1100" dirty="0" err="1"/>
              <a:t>okruženje</a:t>
            </a:r>
            <a:r>
              <a:rPr lang="en-US" sz="1100" dirty="0"/>
              <a:t> </a:t>
            </a:r>
            <a:r>
              <a:rPr lang="en-US" sz="1100" dirty="0" err="1"/>
              <a:t>funkcije</a:t>
            </a:r>
            <a:r>
              <a:rPr lang="en-US" sz="1100" dirty="0"/>
              <a:t> (</a:t>
            </a:r>
            <a:r>
              <a:rPr lang="en-US" sz="1100" dirty="0" err="1"/>
              <a:t>promenljive</a:t>
            </a:r>
            <a:r>
              <a:rPr lang="en-US" sz="1100" dirty="0"/>
              <a:t>, </a:t>
            </a:r>
            <a:r>
              <a:rPr lang="en-US" sz="1100" dirty="0" err="1"/>
              <a:t>kontekst</a:t>
            </a:r>
            <a:r>
              <a:rPr lang="en-US" sz="1100" dirty="0"/>
              <a:t>, </a:t>
            </a:r>
            <a:r>
              <a:rPr lang="en-US" sz="1100" dirty="0" err="1"/>
              <a:t>evidencija</a:t>
            </a:r>
            <a:r>
              <a:rPr lang="en-US" sz="1100" dirty="0"/>
              <a:t>, </a:t>
            </a:r>
            <a:r>
              <a:rPr lang="en-US" sz="1100" dirty="0" err="1"/>
              <a:t>vezivanja</a:t>
            </a:r>
            <a:r>
              <a:rPr lang="en-US" sz="1100" dirty="0"/>
              <a:t> </a:t>
            </a:r>
            <a:r>
              <a:rPr lang="en-US" sz="1100" dirty="0" err="1"/>
              <a:t>podataka</a:t>
            </a:r>
            <a:r>
              <a:rPr lang="en-US" sz="1100" dirty="0"/>
              <a:t> </a:t>
            </a:r>
            <a:r>
              <a:rPr lang="en-US" sz="1100" dirty="0" err="1"/>
              <a:t>itd</a:t>
            </a:r>
            <a:r>
              <a:rPr lang="en-US" sz="1100" dirty="0"/>
              <a:t>.)</a:t>
            </a:r>
            <a:endParaRPr sz="1100" dirty="0"/>
          </a:p>
        </p:txBody>
      </p:sp>
      <p:sp>
        <p:nvSpPr>
          <p:cNvPr id="334" name="Google Shape;334;p42"/>
          <p:cNvSpPr txBox="1">
            <a:spLocks noGrp="1"/>
          </p:cNvSpPr>
          <p:nvPr>
            <p:ph type="ctrTitle" idx="9"/>
          </p:nvPr>
        </p:nvSpPr>
        <p:spPr>
          <a:xfrm>
            <a:off x="4136618" y="3528566"/>
            <a:ext cx="2617928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Vezivanje(binding) podataka</a:t>
            </a:r>
            <a:endParaRPr sz="1600" dirty="0"/>
          </a:p>
        </p:txBody>
      </p:sp>
      <p:sp>
        <p:nvSpPr>
          <p:cNvPr id="335" name="Google Shape;335;p42"/>
          <p:cNvSpPr txBox="1">
            <a:spLocks noGrp="1"/>
          </p:cNvSpPr>
          <p:nvPr>
            <p:ph type="subTitle" idx="13"/>
          </p:nvPr>
        </p:nvSpPr>
        <p:spPr>
          <a:xfrm>
            <a:off x="4325293" y="3917867"/>
            <a:ext cx="2167264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100" dirty="0"/>
              <a:t>P</a:t>
            </a:r>
            <a:r>
              <a:rPr lang="en-US" sz="1100" dirty="0" err="1"/>
              <a:t>ojednostavljuju</a:t>
            </a:r>
            <a:r>
              <a:rPr lang="en-US" sz="1100" dirty="0"/>
              <a:t> </a:t>
            </a:r>
            <a:r>
              <a:rPr lang="en-US" sz="1100" dirty="0" err="1"/>
              <a:t>razvoj</a:t>
            </a:r>
            <a:r>
              <a:rPr lang="en-US" sz="1100" dirty="0"/>
              <a:t> </a:t>
            </a:r>
            <a:r>
              <a:rPr lang="en-US" sz="1100" dirty="0" err="1"/>
              <a:t>uklanjanjem</a:t>
            </a:r>
            <a:r>
              <a:rPr lang="en-US" sz="1100" dirty="0"/>
              <a:t> </a:t>
            </a:r>
            <a:r>
              <a:rPr lang="en-US" sz="1100" dirty="0" err="1"/>
              <a:t>potrebe</a:t>
            </a:r>
            <a:r>
              <a:rPr lang="en-US" sz="1100" dirty="0"/>
              <a:t> za </a:t>
            </a:r>
            <a:r>
              <a:rPr lang="en-US" sz="1100" dirty="0" err="1"/>
              <a:t>integracijom</a:t>
            </a:r>
            <a:r>
              <a:rPr lang="en-US" sz="1100" dirty="0"/>
              <a:t> </a:t>
            </a:r>
            <a:r>
              <a:rPr lang="en-US" sz="1100" dirty="0" err="1"/>
              <a:t>sa</a:t>
            </a:r>
            <a:r>
              <a:rPr lang="en-US" sz="1100" dirty="0"/>
              <a:t> SDK-</a:t>
            </a:r>
            <a:r>
              <a:rPr lang="en-US" sz="1100" dirty="0" err="1"/>
              <a:t>ovima</a:t>
            </a:r>
            <a:r>
              <a:rPr lang="en-US" sz="1100" dirty="0"/>
              <a:t> </a:t>
            </a:r>
            <a:r>
              <a:rPr lang="en-US" sz="1100" dirty="0" err="1"/>
              <a:t>ili</a:t>
            </a:r>
            <a:r>
              <a:rPr lang="en-US" sz="1100" dirty="0"/>
              <a:t> </a:t>
            </a:r>
            <a:r>
              <a:rPr lang="en-US" sz="1100" dirty="0" err="1"/>
              <a:t>upravljanjem</a:t>
            </a:r>
            <a:r>
              <a:rPr lang="en-US" sz="1100" dirty="0"/>
              <a:t> </a:t>
            </a:r>
            <a:r>
              <a:rPr lang="en-US" sz="1100" dirty="0" err="1"/>
              <a:t>vezama</a:t>
            </a:r>
            <a:r>
              <a:rPr lang="en-US" sz="1100" dirty="0"/>
              <a:t> </a:t>
            </a:r>
            <a:r>
              <a:rPr lang="en-US" sz="1100" dirty="0" err="1"/>
              <a:t>i</a:t>
            </a:r>
            <a:r>
              <a:rPr lang="en-US" sz="1100" dirty="0"/>
              <a:t> </a:t>
            </a:r>
            <a:r>
              <a:rPr lang="en-US" sz="1100" dirty="0" err="1"/>
              <a:t>akreditivima</a:t>
            </a:r>
            <a:endParaRPr sz="1100" dirty="0"/>
          </a:p>
        </p:txBody>
      </p:sp>
      <p:sp>
        <p:nvSpPr>
          <p:cNvPr id="336" name="Google Shape;336;p4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600" dirty="0"/>
              <a:t>Kontrolni okvir</a:t>
            </a:r>
            <a:endParaRPr sz="1600" dirty="0"/>
          </a:p>
        </p:txBody>
      </p:sp>
      <p:sp>
        <p:nvSpPr>
          <p:cNvPr id="337" name="Google Shape;337;p42"/>
          <p:cNvSpPr txBox="1">
            <a:spLocks noGrp="1"/>
          </p:cNvSpPr>
          <p:nvPr>
            <p:ph type="subTitle" idx="15"/>
          </p:nvPr>
        </p:nvSpPr>
        <p:spPr>
          <a:xfrm>
            <a:off x="6668749" y="3917867"/>
            <a:ext cx="2402803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100" dirty="0"/>
              <a:t>I</a:t>
            </a:r>
            <a:r>
              <a:rPr lang="en-US" sz="1100" dirty="0" err="1"/>
              <a:t>nicijalizuje</a:t>
            </a:r>
            <a:r>
              <a:rPr lang="en-US" sz="1100" dirty="0"/>
              <a:t> </a:t>
            </a:r>
            <a:r>
              <a:rPr lang="en-US" sz="1100" dirty="0" err="1"/>
              <a:t>i</a:t>
            </a:r>
            <a:r>
              <a:rPr lang="en-US" sz="1100" dirty="0"/>
              <a:t> </a:t>
            </a:r>
            <a:r>
              <a:rPr lang="en-US" sz="1100" dirty="0" err="1"/>
              <a:t>kontroliše</a:t>
            </a:r>
            <a:r>
              <a:rPr lang="en-US" sz="1100" dirty="0"/>
              <a:t> </a:t>
            </a:r>
            <a:r>
              <a:rPr lang="en-US" sz="1100" dirty="0" err="1"/>
              <a:t>različite</a:t>
            </a:r>
            <a:r>
              <a:rPr lang="en-US" sz="1100" dirty="0"/>
              <a:t> </a:t>
            </a:r>
            <a:r>
              <a:rPr lang="en-US" sz="1100" dirty="0" err="1"/>
              <a:t>komponente</a:t>
            </a:r>
            <a:r>
              <a:rPr lang="en-US" sz="1100" dirty="0"/>
              <a:t> </a:t>
            </a:r>
            <a:r>
              <a:rPr lang="en-US" sz="1100" dirty="0" err="1"/>
              <a:t>procesora</a:t>
            </a:r>
            <a:r>
              <a:rPr lang="en-US" sz="1100" dirty="0"/>
              <a:t>, </a:t>
            </a:r>
            <a:r>
              <a:rPr lang="en-US" sz="1100" dirty="0" err="1"/>
              <a:t>obezbeđuje</a:t>
            </a:r>
            <a:r>
              <a:rPr lang="en-US" sz="1100" dirty="0"/>
              <a:t> </a:t>
            </a:r>
            <a:r>
              <a:rPr lang="en-US" sz="1100" dirty="0" err="1"/>
              <a:t>evidentiranje</a:t>
            </a:r>
            <a:r>
              <a:rPr lang="en-US" sz="1100" dirty="0"/>
              <a:t> za </a:t>
            </a:r>
            <a:r>
              <a:rPr lang="en-US" sz="1100" dirty="0" err="1"/>
              <a:t>procesor</a:t>
            </a:r>
            <a:r>
              <a:rPr lang="en-US" sz="1100" dirty="0"/>
              <a:t> </a:t>
            </a:r>
            <a:r>
              <a:rPr lang="en-US" sz="1100" dirty="0" err="1"/>
              <a:t>i</a:t>
            </a:r>
            <a:r>
              <a:rPr lang="en-US" sz="1100" dirty="0"/>
              <a:t> </a:t>
            </a:r>
            <a:r>
              <a:rPr lang="en-US" sz="1100" dirty="0" err="1"/>
              <a:t>funkciju</a:t>
            </a:r>
            <a:r>
              <a:rPr lang="en-US" sz="1100" dirty="0"/>
              <a:t> , </a:t>
            </a:r>
            <a:r>
              <a:rPr lang="en-US" sz="1100" dirty="0" err="1"/>
              <a:t>nadgleda</a:t>
            </a:r>
            <a:r>
              <a:rPr lang="en-US" sz="1100" dirty="0"/>
              <a:t> </a:t>
            </a:r>
            <a:r>
              <a:rPr lang="en-US" sz="1100" dirty="0" err="1"/>
              <a:t>statistiku</a:t>
            </a:r>
            <a:r>
              <a:rPr lang="en-US" sz="1100" dirty="0"/>
              <a:t> </a:t>
            </a:r>
            <a:r>
              <a:rPr lang="en-US" sz="1100" dirty="0" err="1"/>
              <a:t>izvršavanja</a:t>
            </a:r>
            <a:r>
              <a:rPr lang="en-US" sz="1100" dirty="0"/>
              <a:t> </a:t>
            </a:r>
            <a:r>
              <a:rPr lang="en-US" sz="1100" dirty="0" err="1"/>
              <a:t>i</a:t>
            </a:r>
            <a:r>
              <a:rPr lang="en-US" sz="1100" dirty="0"/>
              <a:t> </a:t>
            </a:r>
            <a:r>
              <a:rPr lang="en-US" sz="1100" dirty="0" err="1"/>
              <a:t>služi</a:t>
            </a:r>
            <a:r>
              <a:rPr lang="en-US" sz="1100" dirty="0"/>
              <a:t> </a:t>
            </a:r>
            <a:r>
              <a:rPr lang="en-US" sz="1100" dirty="0" err="1"/>
              <a:t>kao</a:t>
            </a:r>
            <a:r>
              <a:rPr lang="en-US" sz="1100" dirty="0"/>
              <a:t> mini portal za </a:t>
            </a:r>
            <a:r>
              <a:rPr lang="en-US" sz="1100" dirty="0" err="1"/>
              <a:t>daljinsko</a:t>
            </a:r>
            <a:r>
              <a:rPr lang="en-US" sz="1100" dirty="0"/>
              <a:t> </a:t>
            </a:r>
            <a:r>
              <a:rPr lang="en-US" sz="1100" dirty="0" err="1"/>
              <a:t>upravljanje</a:t>
            </a:r>
            <a:endParaRPr sz="1100" dirty="0"/>
          </a:p>
        </p:txBody>
      </p:sp>
      <p:cxnSp>
        <p:nvCxnSpPr>
          <p:cNvPr id="338" name="Google Shape;338;p42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42"/>
          <p:cNvCxnSpPr/>
          <p:nvPr/>
        </p:nvCxnSpPr>
        <p:spPr>
          <a:xfrm rot="10800000">
            <a:off x="3886250" y="3461525"/>
            <a:ext cx="5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0" name="Google Shape;340;p42"/>
          <p:cNvGrpSpPr/>
          <p:nvPr/>
        </p:nvGrpSpPr>
        <p:grpSpPr>
          <a:xfrm>
            <a:off x="3857926" y="1298125"/>
            <a:ext cx="278692" cy="331130"/>
            <a:chOff x="-48233050" y="3569725"/>
            <a:chExt cx="252050" cy="299475"/>
          </a:xfrm>
        </p:grpSpPr>
        <p:sp>
          <p:nvSpPr>
            <p:cNvPr id="341" name="Google Shape;341;p42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42"/>
          <p:cNvGrpSpPr/>
          <p:nvPr/>
        </p:nvGrpSpPr>
        <p:grpSpPr>
          <a:xfrm>
            <a:off x="1189260" y="1308215"/>
            <a:ext cx="330936" cy="330743"/>
            <a:chOff x="-49764975" y="3183375"/>
            <a:chExt cx="299300" cy="299125"/>
          </a:xfrm>
        </p:grpSpPr>
        <p:sp>
          <p:nvSpPr>
            <p:cNvPr id="345" name="Google Shape;345;p42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2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2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2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2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2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42"/>
          <p:cNvGrpSpPr/>
          <p:nvPr/>
        </p:nvGrpSpPr>
        <p:grpSpPr>
          <a:xfrm>
            <a:off x="7701924" y="3056473"/>
            <a:ext cx="336507" cy="336507"/>
            <a:chOff x="3271200" y="1435075"/>
            <a:chExt cx="481825" cy="481825"/>
          </a:xfrm>
        </p:grpSpPr>
        <p:sp>
          <p:nvSpPr>
            <p:cNvPr id="367" name="Google Shape;367;p42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69" name="Google Shape;369;p42"/>
          <p:cNvGrpSpPr/>
          <p:nvPr/>
        </p:nvGrpSpPr>
        <p:grpSpPr>
          <a:xfrm>
            <a:off x="5241515" y="3058160"/>
            <a:ext cx="334924" cy="334820"/>
            <a:chOff x="5642475" y="1435075"/>
            <a:chExt cx="481975" cy="481825"/>
          </a:xfrm>
        </p:grpSpPr>
        <p:sp>
          <p:nvSpPr>
            <p:cNvPr id="370" name="Google Shape;370;p42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1" name="Google Shape;371;p42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2" name="Google Shape;372;p42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>
            <a:spLocks noGrp="1"/>
          </p:cNvSpPr>
          <p:nvPr>
            <p:ph type="ctrTitle"/>
          </p:nvPr>
        </p:nvSpPr>
        <p:spPr>
          <a:xfrm flipH="1">
            <a:off x="2260329" y="2514179"/>
            <a:ext cx="5101592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Izvori</a:t>
            </a:r>
            <a:r>
              <a:rPr lang="en-US" dirty="0"/>
              <a:t> </a:t>
            </a:r>
            <a:r>
              <a:rPr lang="en-US" dirty="0" err="1"/>
              <a:t>događaja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mapiranje</a:t>
            </a:r>
            <a:endParaRPr dirty="0"/>
          </a:p>
        </p:txBody>
      </p:sp>
      <p:sp>
        <p:nvSpPr>
          <p:cNvPr id="442" name="Google Shape;442;p48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43" name="Google Shape;443;p48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Klase događaja</a:t>
            </a: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F667E3-534B-4774-B8C7-44F5E591173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6751" y="976076"/>
            <a:ext cx="6930497" cy="363597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20BAC-CD20-45BD-A6F2-02EE117E1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Klase događaja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7E5EBA-F875-4BD4-9AFF-AB63A4B34053}"/>
              </a:ext>
            </a:extLst>
          </p:cNvPr>
          <p:cNvSpPr txBox="1"/>
          <p:nvPr/>
        </p:nvSpPr>
        <p:spPr>
          <a:xfrm>
            <a:off x="1288169" y="1018730"/>
            <a:ext cx="7401967" cy="3364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Sinhroni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zahtev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/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odgovor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-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klijent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izdaje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zahtev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čeka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trenutni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odgovor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Na primer, HTTP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zahtevi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pozivi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udaljenih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procedura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(RPC)</a:t>
            </a:r>
          </a:p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Asinhroni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zahtev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za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redosled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poruka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-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poruke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se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objavljuju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razmeni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distribuiraju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pretplatnicima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Na primer, RabbitMQ, MQTT, e-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adrese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zakazani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događaji</a:t>
            </a:r>
            <a:endParaRPr lang="en-US" sz="1200" dirty="0">
              <a:solidFill>
                <a:schemeClr val="tx1"/>
              </a:solidFill>
              <a:latin typeface="Eco 2"/>
              <a:ea typeface="Roboto Condensed Light" panose="02000000000000000000" pitchFamily="2" charset="0"/>
            </a:endParaRPr>
          </a:p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Tokovi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poruka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zapisa</a:t>
            </a:r>
            <a:r>
              <a:rPr lang="sr-Latn-R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(records) 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-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uređeni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skup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poruka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ažuriranja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zapisa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obrađuje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se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sekvencijalno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Na primer,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tokovi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Kafka, AVS Kinesis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Iguazio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V3IO</a:t>
            </a:r>
          </a:p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Anketa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zapisa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podataka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(ETL) 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-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filtrirani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skup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zapisa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objekata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podataka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preuzima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se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spoljnog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izvora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podataka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baze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podataka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Preuzimanje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se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vršiti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povremeno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pokretati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promenama</a:t>
            </a:r>
            <a:r>
              <a:rPr lang="en-US" sz="1200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podataka</a:t>
            </a:r>
            <a:endParaRPr lang="sr-Latn-RS" sz="1200" dirty="0">
              <a:solidFill>
                <a:schemeClr val="tx1"/>
              </a:solidFill>
              <a:latin typeface="Eco 2"/>
              <a:ea typeface="Roboto Condensed Light" panose="02000000000000000000" pitchFamily="2" charset="0"/>
            </a:endParaRPr>
          </a:p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Nove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klase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izvori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mogu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se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dodati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u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okvir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procesora</a:t>
            </a:r>
            <a:endParaRPr lang="en-US" sz="1200" b="1" i="1" dirty="0">
              <a:solidFill>
                <a:schemeClr val="tx1"/>
              </a:solidFill>
              <a:latin typeface="Eco 2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227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20BAC-CD20-45BD-A6F2-02EE117E1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Mapiranje izvora događaja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7E5EBA-F875-4BD4-9AFF-AB63A4B34053}"/>
              </a:ext>
            </a:extLst>
          </p:cNvPr>
          <p:cNvSpPr txBox="1"/>
          <p:nvPr/>
        </p:nvSpPr>
        <p:spPr>
          <a:xfrm>
            <a:off x="871016" y="1639454"/>
            <a:ext cx="7401967" cy="1517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Izvori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mapiraju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se u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određenu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verziju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Na primer, API URL gateway „/“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biti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mapiran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u „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produkcijsku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“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verziju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a URL „/ beta“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biti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mapiran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u „beta“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verziju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iste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Korisnik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treba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da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specificira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mapiranje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u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specifikaciji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pomoću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mapiranja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CRUD API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pozivi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CLI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naredbe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(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Trenutna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verzija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CLI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još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uvek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ne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podržava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mapiranje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još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uvek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zahteva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ručnu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konfiguraciju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796737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20BAC-CD20-45BD-A6F2-02EE117E1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Objekat događaja (koristi ga funkcija)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7E5EBA-F875-4BD4-9AFF-AB63A4B34053}"/>
              </a:ext>
            </a:extLst>
          </p:cNvPr>
          <p:cNvSpPr txBox="1"/>
          <p:nvPr/>
        </p:nvSpPr>
        <p:spPr>
          <a:xfrm>
            <a:off x="871016" y="1639454"/>
            <a:ext cx="7401967" cy="1517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se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pozivaju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dva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elementa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objektom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konteksta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objektom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Objekat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opisuje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podatke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metapodatke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dolaznog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Generalizovan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je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način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koji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razdvaja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stvarni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izvor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od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Jednu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pokretati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više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vrsta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izvora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da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prihvati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jedan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niz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(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primer,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kada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koristi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tok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940860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1"/>
          <p:cNvSpPr txBox="1">
            <a:spLocks noGrp="1"/>
          </p:cNvSpPr>
          <p:nvPr>
            <p:ph type="ctrTitle"/>
          </p:nvPr>
        </p:nvSpPr>
        <p:spPr>
          <a:xfrm flipH="1">
            <a:off x="2923409" y="2178475"/>
            <a:ext cx="3970361" cy="2553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Tok </a:t>
            </a:r>
            <a:r>
              <a:rPr lang="en-US" dirty="0" err="1"/>
              <a:t>izgradnje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primene</a:t>
            </a:r>
            <a:r>
              <a:rPr lang="en-US" dirty="0"/>
              <a:t> </a:t>
            </a:r>
            <a:r>
              <a:rPr lang="en-US" dirty="0" err="1"/>
              <a:t>funkcije</a:t>
            </a:r>
            <a:endParaRPr dirty="0"/>
          </a:p>
        </p:txBody>
      </p:sp>
      <p:sp>
        <p:nvSpPr>
          <p:cNvPr id="564" name="Google Shape;564;p51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565" name="Google Shape;565;p51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16FE7-3D7D-47EF-8BA0-02A241D206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Tok razvoja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C08C2-5FBD-48B3-B7A0-D3562D03FFE6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1706245" y="3204097"/>
            <a:ext cx="5731510" cy="1586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43645-F24A-47EA-B13D-44645D03A6EB}"/>
              </a:ext>
            </a:extLst>
          </p:cNvPr>
          <p:cNvSpPr txBox="1"/>
          <p:nvPr/>
        </p:nvSpPr>
        <p:spPr>
          <a:xfrm>
            <a:off x="871016" y="1639454"/>
            <a:ext cx="7401967" cy="1148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Tok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razvoja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započinjete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primenom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jednom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od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podržanih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jezika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Zatim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gradite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artefakte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(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binarni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kod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slika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paketa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slike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kontejnera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),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razmeštate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odredišnom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klasteru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snabdevate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je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događajima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podacima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kao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što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je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prikazano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sledećem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dijagramu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6362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Pregled</a:t>
            </a:r>
            <a:endParaRPr dirty="0"/>
          </a:p>
        </p:txBody>
      </p:sp>
      <p:sp>
        <p:nvSpPr>
          <p:cNvPr id="180" name="Google Shape;180;p33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r>
              <a:rPr lang="sr-Latn-RS" dirty="0"/>
              <a:t>a</a:t>
            </a:r>
            <a:endParaRPr dirty="0"/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latin typeface="Perpetua Titling MT" panose="02020502060505020804" pitchFamily="18" charset="0"/>
              </a:rPr>
              <a:t>Uvod u niclio</a:t>
            </a:r>
            <a:endParaRPr dirty="0">
              <a:latin typeface="Perpetua Titling MT" panose="020205020605050208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16FE7-3D7D-47EF-8BA0-02A241D206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Tok razvoja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43645-F24A-47EA-B13D-44645D03A6EB}"/>
              </a:ext>
            </a:extLst>
          </p:cNvPr>
          <p:cNvSpPr txBox="1"/>
          <p:nvPr/>
        </p:nvSpPr>
        <p:spPr>
          <a:xfrm>
            <a:off x="871016" y="1639454"/>
            <a:ext cx="7401967" cy="1517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Svaka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ima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specifikaciju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specifičnu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za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verziju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("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specifikacija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").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Specifikacija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definiše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različite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aspekte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poput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koda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vezivanja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podataka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resursa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okruženja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akreditiva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izvora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</a:t>
            </a:r>
          </a:p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Specifikacija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se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napisati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u YAML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JSON, 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takođe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se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definisati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prepisati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pomoću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opcija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komandne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linije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496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A681A0-4F3C-4A62-8A12-A70D5DDD2C00}"/>
              </a:ext>
            </a:extLst>
          </p:cNvPr>
          <p:cNvSpPr txBox="1">
            <a:spLocks/>
          </p:cNvSpPr>
          <p:nvPr/>
        </p:nvSpPr>
        <p:spPr>
          <a:xfrm>
            <a:off x="1964850" y="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sr-Latn-RS" dirty="0"/>
              <a:t>Primer .yaml fajla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68A0E-AFB8-4450-A338-73013F8F6C5F}"/>
              </a:ext>
            </a:extLst>
          </p:cNvPr>
          <p:cNvSpPr txBox="1"/>
          <p:nvPr/>
        </p:nvSpPr>
        <p:spPr>
          <a:xfrm>
            <a:off x="1168029" y="1490755"/>
            <a:ext cx="756882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A6D86"/>
                </a:solidFill>
              </a:rPr>
              <a:t>apiVersion</a:t>
            </a:r>
            <a:r>
              <a:rPr lang="en-US" dirty="0">
                <a:solidFill>
                  <a:srgbClr val="FFC000"/>
                </a:solidFill>
              </a:rPr>
              <a:t>: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"nuclio.io/v1beta1"</a:t>
            </a:r>
          </a:p>
          <a:p>
            <a:r>
              <a:rPr lang="en-US" dirty="0">
                <a:solidFill>
                  <a:srgbClr val="3A6D86"/>
                </a:solidFill>
              </a:rPr>
              <a:t>kind</a:t>
            </a:r>
            <a:r>
              <a:rPr lang="en-US" dirty="0">
                <a:solidFill>
                  <a:srgbClr val="FFC000"/>
                </a:solidFill>
              </a:rPr>
              <a:t>: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"</a:t>
            </a:r>
            <a:r>
              <a:rPr lang="en-US" dirty="0" err="1">
                <a:solidFill>
                  <a:srgbClr val="C00000"/>
                </a:solidFill>
              </a:rPr>
              <a:t>NuclioFunction</a:t>
            </a:r>
            <a:r>
              <a:rPr lang="en-US" dirty="0">
                <a:solidFill>
                  <a:srgbClr val="C00000"/>
                </a:solidFill>
              </a:rPr>
              <a:t>"</a:t>
            </a:r>
          </a:p>
          <a:p>
            <a:r>
              <a:rPr lang="en-US" dirty="0">
                <a:solidFill>
                  <a:srgbClr val="3A6D86"/>
                </a:solidFill>
              </a:rPr>
              <a:t>spec</a:t>
            </a:r>
            <a:r>
              <a:rPr lang="en-US" dirty="0">
                <a:solidFill>
                  <a:srgbClr val="FFC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3A6D86"/>
                </a:solidFill>
              </a:rPr>
              <a:t>runtime</a:t>
            </a:r>
            <a:r>
              <a:rPr lang="en-US" dirty="0">
                <a:solidFill>
                  <a:srgbClr val="FFC000"/>
                </a:solidFill>
              </a:rPr>
              <a:t>: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"python:3.6"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3A6D86"/>
                </a:solidFill>
              </a:rPr>
              <a:t>handler</a:t>
            </a:r>
            <a:r>
              <a:rPr lang="en-US" dirty="0">
                <a:solidFill>
                  <a:srgbClr val="FFC000"/>
                </a:solidFill>
              </a:rPr>
              <a:t>: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"</a:t>
            </a:r>
            <a:r>
              <a:rPr lang="en-US" dirty="0" err="1">
                <a:solidFill>
                  <a:srgbClr val="C00000"/>
                </a:solidFill>
              </a:rPr>
              <a:t>face:handler</a:t>
            </a:r>
            <a:r>
              <a:rPr lang="en-US" dirty="0">
                <a:solidFill>
                  <a:srgbClr val="C00000"/>
                </a:solidFill>
              </a:rPr>
              <a:t>"</a:t>
            </a:r>
          </a:p>
          <a:p>
            <a:r>
              <a:rPr lang="en-US" dirty="0"/>
              <a:t>  </a:t>
            </a:r>
            <a:r>
              <a:rPr lang="en-US" dirty="0" err="1">
                <a:solidFill>
                  <a:srgbClr val="3A6D86"/>
                </a:solidFill>
              </a:rPr>
              <a:t>minReplicas</a:t>
            </a:r>
            <a:r>
              <a:rPr lang="en-US" dirty="0">
                <a:solidFill>
                  <a:srgbClr val="FFC000"/>
                </a:solidFill>
              </a:rPr>
              <a:t>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1</a:t>
            </a:r>
          </a:p>
          <a:p>
            <a:r>
              <a:rPr lang="en-US" dirty="0"/>
              <a:t>  </a:t>
            </a:r>
            <a:r>
              <a:rPr lang="en-US" dirty="0" err="1">
                <a:solidFill>
                  <a:srgbClr val="3A6D86"/>
                </a:solidFill>
              </a:rPr>
              <a:t>maxReplicas</a:t>
            </a:r>
            <a:r>
              <a:rPr lang="en-US" dirty="0">
                <a:solidFill>
                  <a:srgbClr val="FFC000"/>
                </a:solidFill>
              </a:rPr>
              <a:t>: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1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3A6D86"/>
                </a:solidFill>
              </a:rPr>
              <a:t>description</a:t>
            </a:r>
            <a:r>
              <a:rPr lang="en-US" dirty="0">
                <a:solidFill>
                  <a:srgbClr val="FFC000"/>
                </a:solidFill>
              </a:rPr>
              <a:t>: &gt;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chemeClr val="tx1"/>
                </a:solidFill>
              </a:rPr>
              <a:t>Uses Microsoft's face API, configured with function environment variables. The function</a:t>
            </a:r>
            <a:endParaRPr lang="sr-Latn-RS" dirty="0">
              <a:solidFill>
                <a:schemeClr val="tx1"/>
              </a:solidFill>
            </a:endParaRPr>
          </a:p>
          <a:p>
            <a:r>
              <a:rPr lang="sr-Latn-RS" dirty="0">
                <a:solidFill>
                  <a:schemeClr val="tx1"/>
                </a:solidFill>
              </a:rPr>
              <a:t>  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sr-Latn-R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uses third-party Python</a:t>
            </a:r>
            <a:r>
              <a:rPr lang="sr-Latn-R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packages, which are installed by using an inline configuration.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3A6D86"/>
                </a:solidFill>
              </a:rPr>
              <a:t>build</a:t>
            </a:r>
            <a:r>
              <a:rPr lang="en-US" dirty="0">
                <a:solidFill>
                  <a:srgbClr val="FFC000"/>
                </a:solidFill>
              </a:rPr>
              <a:t>: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3A6D86"/>
                </a:solidFill>
              </a:rPr>
              <a:t>commands</a:t>
            </a:r>
            <a:r>
              <a:rPr lang="en-US" dirty="0">
                <a:solidFill>
                  <a:srgbClr val="FFC000"/>
                </a:solidFill>
              </a:rPr>
              <a:t>: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FFC000"/>
                </a:solidFill>
              </a:rPr>
              <a:t>-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"pip install </a:t>
            </a:r>
            <a:r>
              <a:rPr lang="en-US" dirty="0" err="1">
                <a:solidFill>
                  <a:srgbClr val="C00000"/>
                </a:solidFill>
              </a:rPr>
              <a:t>cognitive_face</a:t>
            </a:r>
            <a:r>
              <a:rPr lang="en-US" dirty="0">
                <a:solidFill>
                  <a:srgbClr val="C00000"/>
                </a:solidFill>
              </a:rPr>
              <a:t> tabulate inflection"</a:t>
            </a:r>
          </a:p>
        </p:txBody>
      </p:sp>
    </p:spTree>
    <p:extLst>
      <p:ext uri="{BB962C8B-B14F-4D97-AF65-F5344CB8AC3E}">
        <p14:creationId xmlns:p14="http://schemas.microsoft.com/office/powerpoint/2010/main" val="241881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16FE7-3D7D-47EF-8BA0-02A241D206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Tok razvoja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C08C2-5FBD-48B3-B7A0-D3562D03FFE6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1706245" y="3204097"/>
            <a:ext cx="5731510" cy="1586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43645-F24A-47EA-B13D-44645D03A6EB}"/>
              </a:ext>
            </a:extLst>
          </p:cNvPr>
          <p:cNvSpPr txBox="1"/>
          <p:nvPr/>
        </p:nvSpPr>
        <p:spPr>
          <a:xfrm>
            <a:off x="871016" y="1639454"/>
            <a:ext cx="7401967" cy="779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Graditelj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(Builder)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koristi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specifikaciju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u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fazi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kompajliranja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kontroler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je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koristi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za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specifikaciju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operativnih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zahteva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za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6410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16FE7-3D7D-47EF-8BA0-02A241D206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Tok razvoja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C08C2-5FBD-48B3-B7A0-D3562D03FFE6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1706245" y="3204097"/>
            <a:ext cx="5731510" cy="1586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43645-F24A-47EA-B13D-44645D03A6EB}"/>
              </a:ext>
            </a:extLst>
          </p:cNvPr>
          <p:cNvSpPr txBox="1"/>
          <p:nvPr/>
        </p:nvSpPr>
        <p:spPr>
          <a:xfrm>
            <a:off x="871016" y="1639454"/>
            <a:ext cx="7401967" cy="1517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Korisnik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da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kontroliše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da li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će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graditi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primeniti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u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jednoj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operaciji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će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svaki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korak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izvoditi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zasebno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</a:t>
            </a:r>
          </a:p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Naredba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build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kompajlira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gradi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artefakt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tako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da je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kasnije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koristiti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jedno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više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primena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</a:t>
            </a:r>
          </a:p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Naredba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run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da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prihvati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izvore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da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izgradi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primeni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da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preskoči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izgradnju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da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primeni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postojeći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artefakt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1489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20BAC-CD20-45BD-A6F2-02EE117E1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Izrada verzija funkcija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7E5EBA-F875-4BD4-9AFF-AB63A4B34053}"/>
              </a:ext>
            </a:extLst>
          </p:cNvPr>
          <p:cNvSpPr txBox="1"/>
          <p:nvPr/>
        </p:nvSpPr>
        <p:spPr>
          <a:xfrm>
            <a:off x="871016" y="1639454"/>
            <a:ext cx="7401967" cy="2256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Nuclio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podržava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verziranje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Možete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objaviti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novu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verziju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označiti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je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pseudonimima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za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referenciranje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</a:t>
            </a:r>
          </a:p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Nuclio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pruža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mogućnost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istovremenog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pokretanja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različitih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verzija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iste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(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primer,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proizvodne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beta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verzije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).</a:t>
            </a:r>
          </a:p>
          <a:p>
            <a:pPr marL="171450" indent="-17145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Mapiranje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izvora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događaja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može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odrediti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tačnu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verziju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,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ili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koristiti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definisani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pseudonim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tako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eliminisati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potrebu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za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promenom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mapiranja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kada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se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objavi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novija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verzija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 </a:t>
            </a:r>
            <a:r>
              <a:rPr lang="en-US" sz="1200" b="1" i="1" dirty="0" err="1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funkcije</a:t>
            </a:r>
            <a:r>
              <a:rPr lang="en-US" sz="1200" b="1" i="1" dirty="0">
                <a:solidFill>
                  <a:schemeClr val="tx1"/>
                </a:solidFill>
                <a:latin typeface="Eco 2"/>
                <a:ea typeface="Roboto Condensed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379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97CD-4658-41AF-9C6C-6B02AD56C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659982" y="2132538"/>
            <a:ext cx="5824036" cy="878424"/>
          </a:xfrm>
        </p:spPr>
        <p:txBody>
          <a:bodyPr/>
          <a:lstStyle/>
          <a:p>
            <a:r>
              <a:rPr lang="en" sz="6000" dirty="0"/>
              <a:t>Hvala na pa</a:t>
            </a:r>
            <a:r>
              <a:rPr lang="sr-Latn-RS" sz="6000" dirty="0"/>
              <a:t>žnji!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4936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Šta je nuclio?</a:t>
            </a:r>
            <a:endParaRPr sz="2800" dirty="0"/>
          </a:p>
        </p:txBody>
      </p:sp>
      <p:sp>
        <p:nvSpPr>
          <p:cNvPr id="188" name="Google Shape;188;p34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n-NO" sz="1400" dirty="0"/>
              <a:t>Nuclio je serverless framework visokih performansi fokusiran na podatke, I/O i računanja sa intenzivnim radnim opterećenjem</a:t>
            </a:r>
            <a:endParaRPr sz="1400" dirty="0"/>
          </a:p>
        </p:txBody>
      </p:sp>
      <p:cxnSp>
        <p:nvCxnSpPr>
          <p:cNvPr id="189" name="Google Shape;189;p34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4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F753-025B-4C19-8406-63CCCC75D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350" y="686798"/>
            <a:ext cx="3867300" cy="668377"/>
          </a:xfrm>
        </p:spPr>
        <p:txBody>
          <a:bodyPr/>
          <a:lstStyle/>
          <a:p>
            <a:r>
              <a:rPr lang="sr-Latn-RS" dirty="0"/>
              <a:t>Osnovne karakteristike i performanse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59707-19C1-43B2-947D-39487F5DF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149" y="1800292"/>
            <a:ext cx="4224900" cy="1784400"/>
          </a:xfrm>
        </p:spPr>
        <p:txBody>
          <a:bodyPr>
            <a:noAutofit/>
          </a:bodyPr>
          <a:lstStyle/>
          <a:p>
            <a:pPr marL="3238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dirty="0"/>
              <a:t>Open-source, ali dizajniran za preduzeća (uključuje logging, nadzor, sigurnost i upotrebljivost)</a:t>
            </a:r>
          </a:p>
          <a:p>
            <a:pPr marL="3238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l-PL" dirty="0"/>
              <a:t>Obrada u realnom vremenu sa minimalnim CPU / GPU i I/O opterećenjem i maksimalnim paralelizmom</a:t>
            </a:r>
          </a:p>
          <a:p>
            <a:pPr marL="3238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r-Latn-RS" dirty="0"/>
              <a:t>Jednostavno otklanjanje grešaka, regresivno testiranje</a:t>
            </a:r>
          </a:p>
          <a:p>
            <a:pPr marL="3238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Nuclio</a:t>
            </a:r>
            <a:r>
              <a:rPr lang="en-US" dirty="0"/>
              <a:t> je </a:t>
            </a:r>
            <a:r>
              <a:rPr lang="en-US" dirty="0" err="1"/>
              <a:t>izuzetno</a:t>
            </a:r>
            <a:r>
              <a:rPr lang="en-US" dirty="0"/>
              <a:t> </a:t>
            </a:r>
            <a:r>
              <a:rPr lang="en-US" dirty="0" err="1"/>
              <a:t>brz</a:t>
            </a:r>
            <a:r>
              <a:rPr lang="en-US" dirty="0"/>
              <a:t>: </a:t>
            </a:r>
            <a:r>
              <a:rPr lang="en-US" dirty="0" err="1"/>
              <a:t>pojedinačna</a:t>
            </a:r>
            <a:r>
              <a:rPr lang="en-US" dirty="0"/>
              <a:t> </a:t>
            </a:r>
            <a:r>
              <a:rPr lang="en-US" dirty="0" err="1"/>
              <a:t>instanca</a:t>
            </a:r>
            <a:r>
              <a:rPr lang="en-US" dirty="0"/>
              <a:t> </a:t>
            </a:r>
            <a:r>
              <a:rPr lang="en-US" dirty="0" err="1"/>
              <a:t>funkcije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da </a:t>
            </a:r>
            <a:r>
              <a:rPr lang="en-US" dirty="0" err="1"/>
              <a:t>obradi</a:t>
            </a:r>
            <a:r>
              <a:rPr lang="en-US" dirty="0"/>
              <a:t> </a:t>
            </a:r>
            <a:r>
              <a:rPr lang="en-US" dirty="0" err="1"/>
              <a:t>stotine</a:t>
            </a:r>
            <a:r>
              <a:rPr lang="en-US" dirty="0"/>
              <a:t> </a:t>
            </a:r>
            <a:r>
              <a:rPr lang="en-US" dirty="0" err="1"/>
              <a:t>hiljada</a:t>
            </a:r>
            <a:r>
              <a:rPr lang="en-US" dirty="0"/>
              <a:t> HTTP </a:t>
            </a:r>
            <a:r>
              <a:rPr lang="en-US" dirty="0" err="1"/>
              <a:t>zahteva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zapisa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u </a:t>
            </a:r>
            <a:r>
              <a:rPr lang="en-US" dirty="0" err="1"/>
              <a:t>sekundi</a:t>
            </a:r>
            <a:endParaRPr lang="sr-Latn-R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89153-1E7B-4360-9AC3-5A834A782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56652">
            <a:off x="4909559" y="1220767"/>
            <a:ext cx="4190229" cy="305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26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95;p35">
            <a:extLst>
              <a:ext uri="{FF2B5EF4-FFF2-40B4-BE49-F238E27FC236}">
                <a16:creationId xmlns:a16="http://schemas.microsoft.com/office/drawing/2014/main" id="{E6DF1B40-6EDF-4AEB-AF7D-8870B23B6B84}"/>
              </a:ext>
            </a:extLst>
          </p:cNvPr>
          <p:cNvSpPr/>
          <p:nvPr/>
        </p:nvSpPr>
        <p:spPr>
          <a:xfrm>
            <a:off x="5531031" y="3715354"/>
            <a:ext cx="2182547" cy="118779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5"/>
          <p:cNvSpPr/>
          <p:nvPr/>
        </p:nvSpPr>
        <p:spPr>
          <a:xfrm>
            <a:off x="1660512" y="2260111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5"/>
          <p:cNvSpPr/>
          <p:nvPr/>
        </p:nvSpPr>
        <p:spPr>
          <a:xfrm>
            <a:off x="6046450" y="2260111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Osobine</a:t>
            </a:r>
            <a:endParaRPr dirty="0"/>
          </a:p>
        </p:txBody>
      </p:sp>
      <p:sp>
        <p:nvSpPr>
          <p:cNvPr id="203" name="Google Shape;203;p35"/>
          <p:cNvSpPr/>
          <p:nvPr/>
        </p:nvSpPr>
        <p:spPr>
          <a:xfrm>
            <a:off x="3079550" y="1158886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5" name="Google Shape;205;p35"/>
          <p:cNvCxnSpPr>
            <a:cxnSpLocks/>
          </p:cNvCxnSpPr>
          <p:nvPr/>
        </p:nvCxnSpPr>
        <p:spPr>
          <a:xfrm rot="5400000">
            <a:off x="2408400" y="1589011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5"/>
          <p:cNvCxnSpPr>
            <a:cxnSpLocks/>
          </p:cNvCxnSpPr>
          <p:nvPr/>
        </p:nvCxnSpPr>
        <p:spPr>
          <a:xfrm>
            <a:off x="6211750" y="1626811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35"/>
          <p:cNvSpPr txBox="1"/>
          <p:nvPr/>
        </p:nvSpPr>
        <p:spPr>
          <a:xfrm>
            <a:off x="3068219" y="1213629"/>
            <a:ext cx="3007561" cy="68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Dobro je </a:t>
            </a:r>
            <a:r>
              <a:rPr lang="en-US" b="1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integrisan</a:t>
            </a:r>
            <a:r>
              <a:rPr lang="en-U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sa</a:t>
            </a:r>
            <a:r>
              <a:rPr lang="en-U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popularnim</a:t>
            </a:r>
            <a:r>
              <a:rPr lang="en-U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data science </a:t>
            </a:r>
            <a:r>
              <a:rPr lang="en-US" b="1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alatima</a:t>
            </a:r>
            <a:endParaRPr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87969-8D03-4AC7-BEB1-E98BEFEC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455" y="2327321"/>
            <a:ext cx="700313" cy="811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599845-9FC3-4C4A-85FC-D516D3AB2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823" y="2357077"/>
            <a:ext cx="759453" cy="752265"/>
          </a:xfrm>
          <a:prstGeom prst="rect">
            <a:avLst/>
          </a:prstGeom>
        </p:spPr>
      </p:pic>
      <p:sp>
        <p:nvSpPr>
          <p:cNvPr id="22" name="Google Shape;203;p35">
            <a:extLst>
              <a:ext uri="{FF2B5EF4-FFF2-40B4-BE49-F238E27FC236}">
                <a16:creationId xmlns:a16="http://schemas.microsoft.com/office/drawing/2014/main" id="{AAF28018-87A1-4F9A-BCA1-2A2B2F358D59}"/>
              </a:ext>
            </a:extLst>
          </p:cNvPr>
          <p:cNvSpPr/>
          <p:nvPr/>
        </p:nvSpPr>
        <p:spPr>
          <a:xfrm>
            <a:off x="1557235" y="3793642"/>
            <a:ext cx="2976813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641F63-6C93-4990-9A18-BE3B77BCEBB5}"/>
              </a:ext>
            </a:extLst>
          </p:cNvPr>
          <p:cNvSpPr txBox="1"/>
          <p:nvPr/>
        </p:nvSpPr>
        <p:spPr>
          <a:xfrm>
            <a:off x="1650680" y="3987967"/>
            <a:ext cx="2711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Podržava izvršavanje preko CPU-a i GPU-a</a:t>
            </a:r>
          </a:p>
        </p:txBody>
      </p:sp>
      <p:cxnSp>
        <p:nvCxnSpPr>
          <p:cNvPr id="26" name="Google Shape;205;p35">
            <a:extLst>
              <a:ext uri="{FF2B5EF4-FFF2-40B4-BE49-F238E27FC236}">
                <a16:creationId xmlns:a16="http://schemas.microsoft.com/office/drawing/2014/main" id="{5B9259FE-3F64-4822-818D-EBEB27DFDD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34051" y="4265876"/>
            <a:ext cx="999070" cy="8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444842E-3C14-4AA3-A484-8060851279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41607" y="3796314"/>
            <a:ext cx="1945157" cy="9943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/>
          <p:nvPr/>
        </p:nvSpPr>
        <p:spPr>
          <a:xfrm>
            <a:off x="1660512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5"/>
          <p:cNvSpPr/>
          <p:nvPr/>
        </p:nvSpPr>
        <p:spPr>
          <a:xfrm>
            <a:off x="6046450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Korisćenje</a:t>
            </a:r>
            <a:endParaRPr dirty="0"/>
          </a:p>
        </p:txBody>
      </p:sp>
      <p:cxnSp>
        <p:nvCxnSpPr>
          <p:cNvPr id="202" name="Google Shape;202;p35"/>
          <p:cNvCxnSpPr/>
          <p:nvPr/>
        </p:nvCxnSpPr>
        <p:spPr>
          <a:xfrm rot="-5400000" flipH="1">
            <a:off x="4396930" y="23145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5"/>
          <p:cNvSpPr/>
          <p:nvPr/>
        </p:nvSpPr>
        <p:spPr>
          <a:xfrm>
            <a:off x="3079550" y="2572349"/>
            <a:ext cx="3055500" cy="1059393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5"/>
          <p:cNvSpPr/>
          <p:nvPr/>
        </p:nvSpPr>
        <p:spPr>
          <a:xfrm>
            <a:off x="2665166" y="1080763"/>
            <a:ext cx="3813665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5" name="Google Shape;205;p35"/>
          <p:cNvCxnSpPr>
            <a:stCxn id="206" idx="0"/>
            <a:endCxn id="207" idx="0"/>
          </p:cNvCxnSpPr>
          <p:nvPr/>
        </p:nvCxnSpPr>
        <p:spPr>
          <a:xfrm rot="5400000">
            <a:off x="2408400" y="3002475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5"/>
          <p:cNvCxnSpPr>
            <a:stCxn id="209" idx="2"/>
            <a:endCxn id="210" idx="0"/>
          </p:cNvCxnSpPr>
          <p:nvPr/>
        </p:nvCxnSpPr>
        <p:spPr>
          <a:xfrm>
            <a:off x="6211750" y="3040275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35"/>
          <p:cNvSpPr txBox="1"/>
          <p:nvPr/>
        </p:nvSpPr>
        <p:spPr>
          <a:xfrm>
            <a:off x="3079550" y="2915467"/>
            <a:ext cx="3055500" cy="68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Nuclio </a:t>
            </a:r>
            <a:r>
              <a:rPr lang="sr-Latn-R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se može koristiti </a:t>
            </a:r>
            <a:r>
              <a:rPr lang="sv-SE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kao samostalni Docker kontejner ili na postojećem Kubernetes klasteru</a:t>
            </a:r>
            <a:r>
              <a:rPr lang="sr-Latn-R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, kao i </a:t>
            </a:r>
            <a:r>
              <a:rPr lang="en-US" b="1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putem</a:t>
            </a:r>
            <a:r>
              <a:rPr lang="en-U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fully managed </a:t>
            </a:r>
            <a:r>
              <a:rPr lang="en-US" b="1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aplikacionih</a:t>
            </a:r>
            <a:r>
              <a:rPr lang="en-U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servis</a:t>
            </a:r>
            <a:r>
              <a:rPr lang="sr-Latn-RS" b="1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a</a:t>
            </a:r>
            <a:endParaRPr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73572-81A9-4A62-B889-FD54D3725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917" y="1153810"/>
            <a:ext cx="800104" cy="800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38521-3924-4AAD-89DA-4D88B3EEE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539" y="1318794"/>
            <a:ext cx="1865911" cy="481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12695D-CCD1-48F8-9762-012656A26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106" y="3631743"/>
            <a:ext cx="1153012" cy="984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1FC0FE-5660-48FF-9F7F-DE878FC93E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935"/>
          <a:stretch/>
        </p:blipFill>
        <p:spPr>
          <a:xfrm>
            <a:off x="6568604" y="3755165"/>
            <a:ext cx="492967" cy="442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355B1B-AB8E-4A92-990F-CCA32EBB0B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51"/>
          <a:stretch/>
        </p:blipFill>
        <p:spPr>
          <a:xfrm>
            <a:off x="6143895" y="4197593"/>
            <a:ext cx="1291310" cy="38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Pregled</a:t>
            </a:r>
            <a:endParaRPr dirty="0"/>
          </a:p>
        </p:txBody>
      </p:sp>
      <p:sp>
        <p:nvSpPr>
          <p:cNvPr id="180" name="Google Shape;180;p33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r>
              <a:rPr lang="sr-Latn-RS" dirty="0"/>
              <a:t>b</a:t>
            </a:r>
            <a:endParaRPr dirty="0"/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latin typeface="Perpetua Titling MT" panose="02020502060505020804" pitchFamily="18" charset="0"/>
              </a:rPr>
              <a:t>High-level arhitektura</a:t>
            </a:r>
            <a:endParaRPr dirty="0">
              <a:latin typeface="Perpetua Titling MT" panose="020205020605050208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513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1BA483-013D-4A69-9990-E1188BABF6DF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sr-Latn-RS" dirty="0"/>
              <a:t>Arhitektura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DB201-3B55-4E86-96CE-89ED54F0E1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1070610"/>
            <a:ext cx="5727700" cy="3002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4182332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48126A"/>
      </a:lt1>
      <a:dk2>
        <a:srgbClr val="FF8CFF"/>
      </a:dk2>
      <a:lt2>
        <a:srgbClr val="6769FF"/>
      </a:lt2>
      <a:accent1>
        <a:srgbClr val="000044"/>
      </a:accent1>
      <a:accent2>
        <a:srgbClr val="48126A"/>
      </a:accent2>
      <a:accent3>
        <a:srgbClr val="8F258F"/>
      </a:accent3>
      <a:accent4>
        <a:srgbClr val="FF8CFF"/>
      </a:accent4>
      <a:accent5>
        <a:srgbClr val="784CCF"/>
      </a:accent5>
      <a:accent6>
        <a:srgbClr val="676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1447</Words>
  <Application>Microsoft Office PowerPoint</Application>
  <PresentationFormat>On-screen Show (16:9)</PresentationFormat>
  <Paragraphs>145</Paragraphs>
  <Slides>35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Consolas</vt:lpstr>
      <vt:lpstr>Courier New</vt:lpstr>
      <vt:lpstr>Eco 2</vt:lpstr>
      <vt:lpstr>Exo 2</vt:lpstr>
      <vt:lpstr>Fira Sans Extra Condensed Medium</vt:lpstr>
      <vt:lpstr>Perpetua Titling MT</vt:lpstr>
      <vt:lpstr>Roboto Condensed Light</vt:lpstr>
      <vt:lpstr>Squada One</vt:lpstr>
      <vt:lpstr>Tech Newsletter by Slidesgo</vt:lpstr>
      <vt:lpstr>NUCLIO Serverless Platform for Automated Data Science</vt:lpstr>
      <vt:lpstr>SADRŽAJ</vt:lpstr>
      <vt:lpstr>Pregled</vt:lpstr>
      <vt:lpstr>Šta je nuclio?</vt:lpstr>
      <vt:lpstr>Osnovne karakteristike i performanse</vt:lpstr>
      <vt:lpstr>Osobine</vt:lpstr>
      <vt:lpstr>Korisćenje</vt:lpstr>
      <vt:lpstr>Pregled</vt:lpstr>
      <vt:lpstr>Arhitektura</vt:lpstr>
      <vt:lpstr>Servisi</vt:lpstr>
      <vt:lpstr>Quick-start koraci</vt:lpstr>
      <vt:lpstr> Koraci</vt:lpstr>
      <vt:lpstr>Nuclio dashboard</vt:lpstr>
      <vt:lpstr>Primeri funkcija</vt:lpstr>
      <vt:lpstr>Koncepti funkcije</vt:lpstr>
      <vt:lpstr>Primer funkcije u python-u</vt:lpstr>
      <vt:lpstr>Primer funkcije u python-u</vt:lpstr>
      <vt:lpstr>Ovde screenshot nuclia kako radi za prethodne 2 fje</vt:lpstr>
      <vt:lpstr>Procesori funkcija</vt:lpstr>
      <vt:lpstr>Osnovne karakteristike procesora funkcija</vt:lpstr>
      <vt:lpstr>Arhitektura procesora</vt:lpstr>
      <vt:lpstr>Komponente procesora</vt:lpstr>
      <vt:lpstr>05</vt:lpstr>
      <vt:lpstr>Klase događaja</vt:lpstr>
      <vt:lpstr>Klase događaja</vt:lpstr>
      <vt:lpstr>Mapiranje izvora događaja</vt:lpstr>
      <vt:lpstr>Objekat događaja (koristi ga funkcija)</vt:lpstr>
      <vt:lpstr>Tok izgradnje i primene funkcije</vt:lpstr>
      <vt:lpstr>Tok razvoja</vt:lpstr>
      <vt:lpstr>Tok razvoja</vt:lpstr>
      <vt:lpstr>PowerPoint Presentation</vt:lpstr>
      <vt:lpstr>Tok razvoja</vt:lpstr>
      <vt:lpstr>Tok razvoja</vt:lpstr>
      <vt:lpstr>Izrada verzija funkcija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NUCLIO Serverless Platform for Automated Data Science</dc:title>
  <cp:lastModifiedBy>David Bosnic</cp:lastModifiedBy>
  <cp:revision>50</cp:revision>
  <dcterms:modified xsi:type="dcterms:W3CDTF">2021-05-26T00:01:32Z</dcterms:modified>
</cp:coreProperties>
</file>